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303" r:id="rId3"/>
    <p:sldId id="265" r:id="rId4"/>
    <p:sldId id="257" r:id="rId5"/>
    <p:sldId id="259" r:id="rId6"/>
    <p:sldId id="258" r:id="rId7"/>
    <p:sldId id="260" r:id="rId8"/>
    <p:sldId id="261" r:id="rId9"/>
    <p:sldId id="266" r:id="rId10"/>
    <p:sldId id="269" r:id="rId11"/>
    <p:sldId id="270" r:id="rId12"/>
    <p:sldId id="307" r:id="rId13"/>
    <p:sldId id="308" r:id="rId14"/>
    <p:sldId id="309" r:id="rId15"/>
    <p:sldId id="310" r:id="rId16"/>
    <p:sldId id="311" r:id="rId17"/>
    <p:sldId id="271" r:id="rId18"/>
    <p:sldId id="272" r:id="rId19"/>
    <p:sldId id="273" r:id="rId20"/>
    <p:sldId id="274" r:id="rId21"/>
    <p:sldId id="275" r:id="rId22"/>
    <p:sldId id="276" r:id="rId23"/>
    <p:sldId id="277" r:id="rId24"/>
    <p:sldId id="278" r:id="rId25"/>
    <p:sldId id="305" r:id="rId26"/>
    <p:sldId id="300" r:id="rId27"/>
    <p:sldId id="301" r:id="rId28"/>
    <p:sldId id="302" r:id="rId29"/>
    <p:sldId id="304" r:id="rId30"/>
    <p:sldId id="268" r:id="rId31"/>
    <p:sldId id="267" r:id="rId32"/>
    <p:sldId id="292" r:id="rId33"/>
    <p:sldId id="294" r:id="rId34"/>
    <p:sldId id="293" r:id="rId35"/>
    <p:sldId id="291" r:id="rId36"/>
    <p:sldId id="282" r:id="rId37"/>
    <p:sldId id="283" r:id="rId38"/>
    <p:sldId id="284" r:id="rId39"/>
    <p:sldId id="285" r:id="rId40"/>
    <p:sldId id="286" r:id="rId41"/>
    <p:sldId id="287" r:id="rId42"/>
    <p:sldId id="288" r:id="rId43"/>
    <p:sldId id="289" r:id="rId44"/>
    <p:sldId id="290" r:id="rId45"/>
    <p:sldId id="306" r:id="rId4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Harold Garcia Rengifo" initials="JR" lastIdx="1" clrIdx="0">
    <p:extLst>
      <p:ext uri="{19B8F6BF-5375-455C-9EA6-DF929625EA0E}">
        <p15:presenceInfo xmlns:p15="http://schemas.microsoft.com/office/powerpoint/2012/main" userId="S::jhgarciar@sena.edu.co::145b74f4-8494-45a0-8383-d0c889b191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9B94A-5AA2-C109-D7D2-08647E8545F7}" v="3053" dt="2020-09-28T20:57:37.654"/>
    <p1510:client id="{277FEEA8-7E33-4294-A25C-87501635E6D5}" v="121" dt="2020-09-29T00:30:09.595"/>
    <p1510:client id="{282C4E43-44CF-C02D-4235-B590FCB20EA7}" v="1820" dt="2020-09-29T03:06:06.008"/>
    <p1510:client id="{5BEF2E87-4387-4DD1-83B1-E98E2512D721}" v="59" dt="2020-09-29T00:29:32.866"/>
    <p1510:client id="{8F9EFD22-7A29-C14B-4454-BF29156DA781}" v="45" dt="2020-09-29T00:23:15.275"/>
    <p1510:client id="{93074BDA-590F-D218-0C72-CCC86C6B5B12}" v="491" dt="2020-09-28T23:43:34.960"/>
    <p1510:client id="{9C9CA193-CFAF-0220-04F4-D3815D1E80AD}" v="205" dt="2020-09-29T01:00:39.777"/>
    <p1510:client id="{AFF01A4E-0EA6-15E9-DAC2-B37F55DEF63B}" v="3" dt="2020-09-28T14:56:17.3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8T20:05:35.774" idx="1">
    <p:pos x="7290" y="860"/>
    <p:text>https://www.tinkercad.com/things/j3DmqdrbNyj-iot-eafit-grupo-4-medidor-de-temperatura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F8DA7-1C99-4C9A-95D3-9C3B89ABFF16}" type="doc">
      <dgm:prSet loTypeId="urn:microsoft.com/office/officeart/2005/8/layout/gear1" loCatId="cycle" qsTypeId="urn:microsoft.com/office/officeart/2005/8/quickstyle/simple5" qsCatId="simple" csTypeId="urn:microsoft.com/office/officeart/2005/8/colors/accent1_2" csCatId="accent1" phldr="1"/>
      <dgm:spPr/>
    </dgm:pt>
    <dgm:pt modelId="{4A9928C4-1127-4089-B3C1-35D71A9C1826}">
      <dgm:prSet phldrT="[Texto]"/>
      <dgm:spPr/>
      <dgm:t>
        <a:bodyPr/>
        <a:lstStyle/>
        <a:p>
          <a:r>
            <a:rPr lang="es-CO"/>
            <a:t>Electrónica</a:t>
          </a:r>
        </a:p>
      </dgm:t>
    </dgm:pt>
    <dgm:pt modelId="{4044C52F-E258-4E6D-BB9B-035067BFEC35}" type="parTrans" cxnId="{942D0635-DB7A-42A4-9D22-F7D823B90D11}">
      <dgm:prSet/>
      <dgm:spPr/>
      <dgm:t>
        <a:bodyPr/>
        <a:lstStyle/>
        <a:p>
          <a:endParaRPr lang="es-CO"/>
        </a:p>
      </dgm:t>
    </dgm:pt>
    <dgm:pt modelId="{F0F1335E-D221-49D7-8705-1738369EA71C}" type="sibTrans" cxnId="{942D0635-DB7A-42A4-9D22-F7D823B90D11}">
      <dgm:prSet/>
      <dgm:spPr/>
      <dgm:t>
        <a:bodyPr/>
        <a:lstStyle/>
        <a:p>
          <a:endParaRPr lang="es-CO"/>
        </a:p>
      </dgm:t>
    </dgm:pt>
    <dgm:pt modelId="{D52F3892-4C77-4D7F-A1B0-9C8F02FC9429}">
      <dgm:prSet phldrT="[Texto]"/>
      <dgm:spPr/>
      <dgm:t>
        <a:bodyPr/>
        <a:lstStyle/>
        <a:p>
          <a:r>
            <a:rPr lang="es-CO"/>
            <a:t>Informática</a:t>
          </a:r>
        </a:p>
      </dgm:t>
    </dgm:pt>
    <dgm:pt modelId="{75F44470-7FD3-4DCE-8E0D-D62EB1924875}" type="parTrans" cxnId="{750BFC2D-6C7B-4A96-A252-05F0B6E9471A}">
      <dgm:prSet/>
      <dgm:spPr/>
      <dgm:t>
        <a:bodyPr/>
        <a:lstStyle/>
        <a:p>
          <a:endParaRPr lang="es-CO"/>
        </a:p>
      </dgm:t>
    </dgm:pt>
    <dgm:pt modelId="{51EF3C74-EAED-4CD0-BF09-7EC6D63AFA09}" type="sibTrans" cxnId="{750BFC2D-6C7B-4A96-A252-05F0B6E9471A}">
      <dgm:prSet/>
      <dgm:spPr/>
      <dgm:t>
        <a:bodyPr/>
        <a:lstStyle/>
        <a:p>
          <a:endParaRPr lang="es-CO"/>
        </a:p>
      </dgm:t>
    </dgm:pt>
    <dgm:pt modelId="{7329E835-E79D-44CF-9A23-E89B533648D1}">
      <dgm:prSet phldrT="[Texto]"/>
      <dgm:spPr/>
      <dgm:t>
        <a:bodyPr/>
        <a:lstStyle/>
        <a:p>
          <a:r>
            <a:rPr lang="es-CO"/>
            <a:t>Management</a:t>
          </a:r>
        </a:p>
      </dgm:t>
    </dgm:pt>
    <dgm:pt modelId="{77A4857C-EE56-4B38-8CF3-D6F26984D2CA}" type="parTrans" cxnId="{D51B140E-8918-4049-8925-DC49ADDDFBE2}">
      <dgm:prSet/>
      <dgm:spPr/>
      <dgm:t>
        <a:bodyPr/>
        <a:lstStyle/>
        <a:p>
          <a:endParaRPr lang="es-CO"/>
        </a:p>
      </dgm:t>
    </dgm:pt>
    <dgm:pt modelId="{CC6CD789-74AB-4921-9393-D7AE13E55F59}" type="sibTrans" cxnId="{D51B140E-8918-4049-8925-DC49ADDDFBE2}">
      <dgm:prSet/>
      <dgm:spPr/>
      <dgm:t>
        <a:bodyPr/>
        <a:lstStyle/>
        <a:p>
          <a:endParaRPr lang="es-CO"/>
        </a:p>
      </dgm:t>
    </dgm:pt>
    <dgm:pt modelId="{DBEA43F6-7913-47D8-A5E3-D26A094D7F2D}" type="pres">
      <dgm:prSet presAssocID="{0CEF8DA7-1C99-4C9A-95D3-9C3B89ABFF16}" presName="composite" presStyleCnt="0">
        <dgm:presLayoutVars>
          <dgm:chMax val="3"/>
          <dgm:animLvl val="lvl"/>
          <dgm:resizeHandles val="exact"/>
        </dgm:presLayoutVars>
      </dgm:prSet>
      <dgm:spPr/>
    </dgm:pt>
    <dgm:pt modelId="{547034D5-F74D-4E5D-8067-BAB133EEA13C}" type="pres">
      <dgm:prSet presAssocID="{4A9928C4-1127-4089-B3C1-35D71A9C1826}" presName="gear1" presStyleLbl="node1" presStyleIdx="0" presStyleCnt="3">
        <dgm:presLayoutVars>
          <dgm:chMax val="1"/>
          <dgm:bulletEnabled val="1"/>
        </dgm:presLayoutVars>
      </dgm:prSet>
      <dgm:spPr/>
    </dgm:pt>
    <dgm:pt modelId="{FF074CAD-07CF-48AA-BE43-4CB3F28F217B}" type="pres">
      <dgm:prSet presAssocID="{4A9928C4-1127-4089-B3C1-35D71A9C1826}" presName="gear1srcNode" presStyleLbl="node1" presStyleIdx="0" presStyleCnt="3"/>
      <dgm:spPr/>
    </dgm:pt>
    <dgm:pt modelId="{72D92317-65FC-4AD5-A296-B76B4DB61ACA}" type="pres">
      <dgm:prSet presAssocID="{4A9928C4-1127-4089-B3C1-35D71A9C1826}" presName="gear1dstNode" presStyleLbl="node1" presStyleIdx="0" presStyleCnt="3"/>
      <dgm:spPr/>
    </dgm:pt>
    <dgm:pt modelId="{F849717E-6D7F-4163-8CE6-E179412553A2}" type="pres">
      <dgm:prSet presAssocID="{D52F3892-4C77-4D7F-A1B0-9C8F02FC9429}" presName="gear2" presStyleLbl="node1" presStyleIdx="1" presStyleCnt="3">
        <dgm:presLayoutVars>
          <dgm:chMax val="1"/>
          <dgm:bulletEnabled val="1"/>
        </dgm:presLayoutVars>
      </dgm:prSet>
      <dgm:spPr/>
    </dgm:pt>
    <dgm:pt modelId="{5FBD2460-8018-4100-B2AA-6E4C2756FA65}" type="pres">
      <dgm:prSet presAssocID="{D52F3892-4C77-4D7F-A1B0-9C8F02FC9429}" presName="gear2srcNode" presStyleLbl="node1" presStyleIdx="1" presStyleCnt="3"/>
      <dgm:spPr/>
    </dgm:pt>
    <dgm:pt modelId="{D9952821-E0CA-4DF5-B6BC-19B9607D6179}" type="pres">
      <dgm:prSet presAssocID="{D52F3892-4C77-4D7F-A1B0-9C8F02FC9429}" presName="gear2dstNode" presStyleLbl="node1" presStyleIdx="1" presStyleCnt="3"/>
      <dgm:spPr/>
    </dgm:pt>
    <dgm:pt modelId="{F8E7E080-2CD1-48A0-94B6-A186E936C3FB}" type="pres">
      <dgm:prSet presAssocID="{7329E835-E79D-44CF-9A23-E89B533648D1}" presName="gear3" presStyleLbl="node1" presStyleIdx="2" presStyleCnt="3"/>
      <dgm:spPr/>
    </dgm:pt>
    <dgm:pt modelId="{FD16111C-F5FD-4780-BB2E-1F1E752E843C}" type="pres">
      <dgm:prSet presAssocID="{7329E835-E79D-44CF-9A23-E89B533648D1}" presName="gear3tx" presStyleLbl="node1" presStyleIdx="2" presStyleCnt="3">
        <dgm:presLayoutVars>
          <dgm:chMax val="1"/>
          <dgm:bulletEnabled val="1"/>
        </dgm:presLayoutVars>
      </dgm:prSet>
      <dgm:spPr/>
    </dgm:pt>
    <dgm:pt modelId="{D6038AC6-ED44-4468-A644-F6DC539F0228}" type="pres">
      <dgm:prSet presAssocID="{7329E835-E79D-44CF-9A23-E89B533648D1}" presName="gear3srcNode" presStyleLbl="node1" presStyleIdx="2" presStyleCnt="3"/>
      <dgm:spPr/>
    </dgm:pt>
    <dgm:pt modelId="{18FDA6CF-7718-47B6-AF74-0A6B71DCF483}" type="pres">
      <dgm:prSet presAssocID="{7329E835-E79D-44CF-9A23-E89B533648D1}" presName="gear3dstNode" presStyleLbl="node1" presStyleIdx="2" presStyleCnt="3"/>
      <dgm:spPr/>
    </dgm:pt>
    <dgm:pt modelId="{64D05CBF-92DD-4048-8F7A-BB9FA893A398}" type="pres">
      <dgm:prSet presAssocID="{F0F1335E-D221-49D7-8705-1738369EA71C}" presName="connector1" presStyleLbl="sibTrans2D1" presStyleIdx="0" presStyleCnt="3"/>
      <dgm:spPr/>
    </dgm:pt>
    <dgm:pt modelId="{6D529B70-AAC3-4E77-91F2-D7A5DE45D3F1}" type="pres">
      <dgm:prSet presAssocID="{51EF3C74-EAED-4CD0-BF09-7EC6D63AFA09}" presName="connector2" presStyleLbl="sibTrans2D1" presStyleIdx="1" presStyleCnt="3"/>
      <dgm:spPr/>
    </dgm:pt>
    <dgm:pt modelId="{287CA967-CE7B-47F7-8493-2A82D2C55684}" type="pres">
      <dgm:prSet presAssocID="{CC6CD789-74AB-4921-9393-D7AE13E55F59}" presName="connector3" presStyleLbl="sibTrans2D1" presStyleIdx="2" presStyleCnt="3"/>
      <dgm:spPr/>
    </dgm:pt>
  </dgm:ptLst>
  <dgm:cxnLst>
    <dgm:cxn modelId="{D51B140E-8918-4049-8925-DC49ADDDFBE2}" srcId="{0CEF8DA7-1C99-4C9A-95D3-9C3B89ABFF16}" destId="{7329E835-E79D-44CF-9A23-E89B533648D1}" srcOrd="2" destOrd="0" parTransId="{77A4857C-EE56-4B38-8CF3-D6F26984D2CA}" sibTransId="{CC6CD789-74AB-4921-9393-D7AE13E55F59}"/>
    <dgm:cxn modelId="{750BFC2D-6C7B-4A96-A252-05F0B6E9471A}" srcId="{0CEF8DA7-1C99-4C9A-95D3-9C3B89ABFF16}" destId="{D52F3892-4C77-4D7F-A1B0-9C8F02FC9429}" srcOrd="1" destOrd="0" parTransId="{75F44470-7FD3-4DCE-8E0D-D62EB1924875}" sibTransId="{51EF3C74-EAED-4CD0-BF09-7EC6D63AFA09}"/>
    <dgm:cxn modelId="{942D0635-DB7A-42A4-9D22-F7D823B90D11}" srcId="{0CEF8DA7-1C99-4C9A-95D3-9C3B89ABFF16}" destId="{4A9928C4-1127-4089-B3C1-35D71A9C1826}" srcOrd="0" destOrd="0" parTransId="{4044C52F-E258-4E6D-BB9B-035067BFEC35}" sibTransId="{F0F1335E-D221-49D7-8705-1738369EA71C}"/>
    <dgm:cxn modelId="{9E4E5E3A-D62C-4F41-93F8-093840573657}" type="presOf" srcId="{D52F3892-4C77-4D7F-A1B0-9C8F02FC9429}" destId="{F849717E-6D7F-4163-8CE6-E179412553A2}" srcOrd="0" destOrd="0" presId="urn:microsoft.com/office/officeart/2005/8/layout/gear1"/>
    <dgm:cxn modelId="{37BBD247-676E-4C3A-8C84-F86430C1ECFE}" type="presOf" srcId="{F0F1335E-D221-49D7-8705-1738369EA71C}" destId="{64D05CBF-92DD-4048-8F7A-BB9FA893A398}" srcOrd="0" destOrd="0" presId="urn:microsoft.com/office/officeart/2005/8/layout/gear1"/>
    <dgm:cxn modelId="{5A4C456C-4056-49CF-908E-708BCF609A40}" type="presOf" srcId="{4A9928C4-1127-4089-B3C1-35D71A9C1826}" destId="{FF074CAD-07CF-48AA-BE43-4CB3F28F217B}" srcOrd="1" destOrd="0" presId="urn:microsoft.com/office/officeart/2005/8/layout/gear1"/>
    <dgm:cxn modelId="{2FC6EF70-A34F-483B-BBF0-7E88F2BC14F8}" type="presOf" srcId="{51EF3C74-EAED-4CD0-BF09-7EC6D63AFA09}" destId="{6D529B70-AAC3-4E77-91F2-D7A5DE45D3F1}" srcOrd="0" destOrd="0" presId="urn:microsoft.com/office/officeart/2005/8/layout/gear1"/>
    <dgm:cxn modelId="{BC8C2175-E09F-4A61-90A3-4C048202F811}" type="presOf" srcId="{D52F3892-4C77-4D7F-A1B0-9C8F02FC9429}" destId="{D9952821-E0CA-4DF5-B6BC-19B9607D6179}" srcOrd="2" destOrd="0" presId="urn:microsoft.com/office/officeart/2005/8/layout/gear1"/>
    <dgm:cxn modelId="{8097D786-D2C7-4531-A64B-B03AC591154D}" type="presOf" srcId="{4A9928C4-1127-4089-B3C1-35D71A9C1826}" destId="{547034D5-F74D-4E5D-8067-BAB133EEA13C}" srcOrd="0" destOrd="0" presId="urn:microsoft.com/office/officeart/2005/8/layout/gear1"/>
    <dgm:cxn modelId="{923836A7-166E-4E65-815D-A10839A433C6}" type="presOf" srcId="{0CEF8DA7-1C99-4C9A-95D3-9C3B89ABFF16}" destId="{DBEA43F6-7913-47D8-A5E3-D26A094D7F2D}" srcOrd="0" destOrd="0" presId="urn:microsoft.com/office/officeart/2005/8/layout/gear1"/>
    <dgm:cxn modelId="{E063AFAA-4660-4DBC-B700-352778472FF0}" type="presOf" srcId="{7329E835-E79D-44CF-9A23-E89B533648D1}" destId="{F8E7E080-2CD1-48A0-94B6-A186E936C3FB}" srcOrd="0" destOrd="0" presId="urn:microsoft.com/office/officeart/2005/8/layout/gear1"/>
    <dgm:cxn modelId="{F8D17AC0-E5E7-4D44-A898-1B8E42B1802A}" type="presOf" srcId="{7329E835-E79D-44CF-9A23-E89B533648D1}" destId="{18FDA6CF-7718-47B6-AF74-0A6B71DCF483}" srcOrd="3" destOrd="0" presId="urn:microsoft.com/office/officeart/2005/8/layout/gear1"/>
    <dgm:cxn modelId="{5F954DCB-3C35-4C5C-B8F6-9D273EAC8DD9}" type="presOf" srcId="{7329E835-E79D-44CF-9A23-E89B533648D1}" destId="{D6038AC6-ED44-4468-A644-F6DC539F0228}" srcOrd="2" destOrd="0" presId="urn:microsoft.com/office/officeart/2005/8/layout/gear1"/>
    <dgm:cxn modelId="{FF8036CC-138F-4FDB-9FDF-F6012FD37ADA}" type="presOf" srcId="{D52F3892-4C77-4D7F-A1B0-9C8F02FC9429}" destId="{5FBD2460-8018-4100-B2AA-6E4C2756FA65}" srcOrd="1" destOrd="0" presId="urn:microsoft.com/office/officeart/2005/8/layout/gear1"/>
    <dgm:cxn modelId="{5D9917F1-7474-47BD-94F7-9A6198D646A0}" type="presOf" srcId="{7329E835-E79D-44CF-9A23-E89B533648D1}" destId="{FD16111C-F5FD-4780-BB2E-1F1E752E843C}" srcOrd="1" destOrd="0" presId="urn:microsoft.com/office/officeart/2005/8/layout/gear1"/>
    <dgm:cxn modelId="{A332C3F1-98C4-4D36-814D-E399139CA513}" type="presOf" srcId="{4A9928C4-1127-4089-B3C1-35D71A9C1826}" destId="{72D92317-65FC-4AD5-A296-B76B4DB61ACA}" srcOrd="2" destOrd="0" presId="urn:microsoft.com/office/officeart/2005/8/layout/gear1"/>
    <dgm:cxn modelId="{37C989F9-9367-401A-AFD2-E9A09AAC4847}" type="presOf" srcId="{CC6CD789-74AB-4921-9393-D7AE13E55F59}" destId="{287CA967-CE7B-47F7-8493-2A82D2C55684}" srcOrd="0" destOrd="0" presId="urn:microsoft.com/office/officeart/2005/8/layout/gear1"/>
    <dgm:cxn modelId="{6EBE13FC-61DE-4D49-A187-EF73DED76549}" type="presParOf" srcId="{DBEA43F6-7913-47D8-A5E3-D26A094D7F2D}" destId="{547034D5-F74D-4E5D-8067-BAB133EEA13C}" srcOrd="0" destOrd="0" presId="urn:microsoft.com/office/officeart/2005/8/layout/gear1"/>
    <dgm:cxn modelId="{3BA70A1E-6E62-44DE-9745-539AF6C3AAAC}" type="presParOf" srcId="{DBEA43F6-7913-47D8-A5E3-D26A094D7F2D}" destId="{FF074CAD-07CF-48AA-BE43-4CB3F28F217B}" srcOrd="1" destOrd="0" presId="urn:microsoft.com/office/officeart/2005/8/layout/gear1"/>
    <dgm:cxn modelId="{86E4C964-9598-4940-9A97-22F30CD038D1}" type="presParOf" srcId="{DBEA43F6-7913-47D8-A5E3-D26A094D7F2D}" destId="{72D92317-65FC-4AD5-A296-B76B4DB61ACA}" srcOrd="2" destOrd="0" presId="urn:microsoft.com/office/officeart/2005/8/layout/gear1"/>
    <dgm:cxn modelId="{439D0C8C-7205-4BF0-8A9D-AD90F041DFBF}" type="presParOf" srcId="{DBEA43F6-7913-47D8-A5E3-D26A094D7F2D}" destId="{F849717E-6D7F-4163-8CE6-E179412553A2}" srcOrd="3" destOrd="0" presId="urn:microsoft.com/office/officeart/2005/8/layout/gear1"/>
    <dgm:cxn modelId="{BAE22149-E558-4714-9B74-7B18936DB86A}" type="presParOf" srcId="{DBEA43F6-7913-47D8-A5E3-D26A094D7F2D}" destId="{5FBD2460-8018-4100-B2AA-6E4C2756FA65}" srcOrd="4" destOrd="0" presId="urn:microsoft.com/office/officeart/2005/8/layout/gear1"/>
    <dgm:cxn modelId="{5047EA8A-8175-4F2C-A1D1-574BCF310603}" type="presParOf" srcId="{DBEA43F6-7913-47D8-A5E3-D26A094D7F2D}" destId="{D9952821-E0CA-4DF5-B6BC-19B9607D6179}" srcOrd="5" destOrd="0" presId="urn:microsoft.com/office/officeart/2005/8/layout/gear1"/>
    <dgm:cxn modelId="{A758F07F-7BB1-46F6-9CE8-6D6747C87DBF}" type="presParOf" srcId="{DBEA43F6-7913-47D8-A5E3-D26A094D7F2D}" destId="{F8E7E080-2CD1-48A0-94B6-A186E936C3FB}" srcOrd="6" destOrd="0" presId="urn:microsoft.com/office/officeart/2005/8/layout/gear1"/>
    <dgm:cxn modelId="{EF602C62-8B66-44CA-B8B2-941FBDE8D6D9}" type="presParOf" srcId="{DBEA43F6-7913-47D8-A5E3-D26A094D7F2D}" destId="{FD16111C-F5FD-4780-BB2E-1F1E752E843C}" srcOrd="7" destOrd="0" presId="urn:microsoft.com/office/officeart/2005/8/layout/gear1"/>
    <dgm:cxn modelId="{9CCC78BE-B2AF-43F3-80FE-63FC12EBA8C4}" type="presParOf" srcId="{DBEA43F6-7913-47D8-A5E3-D26A094D7F2D}" destId="{D6038AC6-ED44-4468-A644-F6DC539F0228}" srcOrd="8" destOrd="0" presId="urn:microsoft.com/office/officeart/2005/8/layout/gear1"/>
    <dgm:cxn modelId="{C93ECB21-B498-4ECA-9E05-BD861A9AED8F}" type="presParOf" srcId="{DBEA43F6-7913-47D8-A5E3-D26A094D7F2D}" destId="{18FDA6CF-7718-47B6-AF74-0A6B71DCF483}" srcOrd="9" destOrd="0" presId="urn:microsoft.com/office/officeart/2005/8/layout/gear1"/>
    <dgm:cxn modelId="{144EE4F4-68E2-43EB-A9F6-1DDF41575E61}" type="presParOf" srcId="{DBEA43F6-7913-47D8-A5E3-D26A094D7F2D}" destId="{64D05CBF-92DD-4048-8F7A-BB9FA893A398}" srcOrd="10" destOrd="0" presId="urn:microsoft.com/office/officeart/2005/8/layout/gear1"/>
    <dgm:cxn modelId="{FEA6EAB6-D342-4EF1-A119-927A2B8CCAC8}" type="presParOf" srcId="{DBEA43F6-7913-47D8-A5E3-D26A094D7F2D}" destId="{6D529B70-AAC3-4E77-91F2-D7A5DE45D3F1}" srcOrd="11" destOrd="0" presId="urn:microsoft.com/office/officeart/2005/8/layout/gear1"/>
    <dgm:cxn modelId="{24B62CA6-BBE3-426B-9800-616F0A370342}" type="presParOf" srcId="{DBEA43F6-7913-47D8-A5E3-D26A094D7F2D}" destId="{287CA967-CE7B-47F7-8493-2A82D2C5568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034D5-F74D-4E5D-8067-BAB133EEA13C}">
      <dsp:nvSpPr>
        <dsp:cNvPr id="0" name=""/>
        <dsp:cNvSpPr/>
      </dsp:nvSpPr>
      <dsp:spPr>
        <a:xfrm>
          <a:off x="5446852" y="2622047"/>
          <a:ext cx="3204724" cy="3204724"/>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Electrónica</a:t>
          </a:r>
        </a:p>
      </dsp:txBody>
      <dsp:txXfrm>
        <a:off x="6091144" y="3372738"/>
        <a:ext cx="1916140" cy="1647295"/>
      </dsp:txXfrm>
    </dsp:sp>
    <dsp:sp modelId="{F849717E-6D7F-4163-8CE6-E179412553A2}">
      <dsp:nvSpPr>
        <dsp:cNvPr id="0" name=""/>
        <dsp:cNvSpPr/>
      </dsp:nvSpPr>
      <dsp:spPr>
        <a:xfrm>
          <a:off x="3582285" y="1864567"/>
          <a:ext cx="2330708" cy="233070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Informática</a:t>
          </a:r>
        </a:p>
      </dsp:txBody>
      <dsp:txXfrm>
        <a:off x="4169048" y="2454876"/>
        <a:ext cx="1157182" cy="1150090"/>
      </dsp:txXfrm>
    </dsp:sp>
    <dsp:sp modelId="{F8E7E080-2CD1-48A0-94B6-A186E936C3FB}">
      <dsp:nvSpPr>
        <dsp:cNvPr id="0" name=""/>
        <dsp:cNvSpPr/>
      </dsp:nvSpPr>
      <dsp:spPr>
        <a:xfrm rot="20700000">
          <a:off x="4887720" y="256615"/>
          <a:ext cx="2283618" cy="228361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Management</a:t>
          </a:r>
        </a:p>
      </dsp:txBody>
      <dsp:txXfrm rot="-20700000">
        <a:off x="5388584" y="757480"/>
        <a:ext cx="1281889" cy="1281889"/>
      </dsp:txXfrm>
    </dsp:sp>
    <dsp:sp modelId="{64D05CBF-92DD-4048-8F7A-BB9FA893A398}">
      <dsp:nvSpPr>
        <dsp:cNvPr id="0" name=""/>
        <dsp:cNvSpPr/>
      </dsp:nvSpPr>
      <dsp:spPr>
        <a:xfrm>
          <a:off x="5218751" y="2127969"/>
          <a:ext cx="4102047" cy="4102047"/>
        </a:xfrm>
        <a:prstGeom prst="circularArrow">
          <a:avLst>
            <a:gd name="adj1" fmla="val 4687"/>
            <a:gd name="adj2" fmla="val 299029"/>
            <a:gd name="adj3" fmla="val 2545033"/>
            <a:gd name="adj4" fmla="val 15800436"/>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529B70-AAC3-4E77-91F2-D7A5DE45D3F1}">
      <dsp:nvSpPr>
        <dsp:cNvPr id="0" name=""/>
        <dsp:cNvSpPr/>
      </dsp:nvSpPr>
      <dsp:spPr>
        <a:xfrm>
          <a:off x="3169521" y="1341863"/>
          <a:ext cx="2980393" cy="2980393"/>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7CA967-CE7B-47F7-8493-2A82D2C55684}">
      <dsp:nvSpPr>
        <dsp:cNvPr id="0" name=""/>
        <dsp:cNvSpPr/>
      </dsp:nvSpPr>
      <dsp:spPr>
        <a:xfrm>
          <a:off x="4359495" y="-250588"/>
          <a:ext cx="3213464" cy="321346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9687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663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3574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8312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7145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49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7225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664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9526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236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89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85279602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video" Target="https://www.youtube.com/embed/yR6O-mAaq-c?feature=oembed" TargetMode="External"/><Relationship Id="rId5" Type="http://schemas.openxmlformats.org/officeDocument/2006/relationships/hyperlink" Target="https://www.youtube.com/playlist?list=PLl-K7zZEsYLmOF_07IayrTntevxtbUxDL" TargetMode="External"/><Relationship Id="rId4" Type="http://schemas.openxmlformats.org/officeDocument/2006/relationships/hyperlink" Target="https://firebase.google.com/?authuser=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4.xml"/><Relationship Id="rId1" Type="http://schemas.openxmlformats.org/officeDocument/2006/relationships/video" Target="https://www.youtube.com/embed/ttP1p4hCCmA?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4.xml"/><Relationship Id="rId1" Type="http://schemas.openxmlformats.org/officeDocument/2006/relationships/video" Target="https://www.youtube.com/embed/GWCfA2LsaEQ?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video" Target="https://www.youtube.com/embed/apE3awstr-U?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4.xml"/><Relationship Id="rId1" Type="http://schemas.openxmlformats.org/officeDocument/2006/relationships/video" Target="https://www.youtube.com/embed/TsB6yqTm_78?feature=oembed" TargetMode="External"/><Relationship Id="rId4" Type="http://schemas.openxmlformats.org/officeDocument/2006/relationships/hyperlink" Target="https://www.youtube.com/watch?v=tyx05coXixw&amp;list=PLyvsggKtwbLX06iMtXnRGX5lyjiiMaT2y"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4.xml"/><Relationship Id="rId1" Type="http://schemas.openxmlformats.org/officeDocument/2006/relationships/video" Target="https://www.youtube.com/embed/QfwZ6SZ3IR8?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4.xml"/><Relationship Id="rId1" Type="http://schemas.openxmlformats.org/officeDocument/2006/relationships/video" Target="https://www.youtube.com/embed/mbqOsnaTbuQ?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4.xml"/><Relationship Id="rId1" Type="http://schemas.openxmlformats.org/officeDocument/2006/relationships/video" Target="https://www.youtube.com/embed/PYsVHCsM5uI?feature=oembe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4.xml"/><Relationship Id="rId1" Type="http://schemas.openxmlformats.org/officeDocument/2006/relationships/video" Target="https://www.youtube.com/embed/M6zDCDEekAc?feature=oembed"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pmn.io/" TargetMode="External"/><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bimp.cs.ut.ee/simulator/"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848436" y="5284380"/>
            <a:ext cx="10495128" cy="775225"/>
          </a:xfrm>
        </p:spPr>
        <p:txBody>
          <a:bodyPr anchor="ctr">
            <a:normAutofit fontScale="90000"/>
          </a:bodyPr>
          <a:lstStyle/>
          <a:p>
            <a:r>
              <a:rPr lang="es-CO" sz="4000"/>
              <a:t>Resumen diplomado </a:t>
            </a:r>
            <a:br>
              <a:rPr lang="es-CO" sz="4000"/>
            </a:br>
            <a:r>
              <a:rPr lang="es-MX" sz="2200"/>
              <a:t>LA CUARTA REVOLUCIÓN INDUSTRIAL DESDE EL INTERNET DE LAS COSAS</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796956" y="6059605"/>
            <a:ext cx="8598089" cy="532263"/>
          </a:xfrm>
        </p:spPr>
        <p:txBody>
          <a:bodyPr>
            <a:normAutofit/>
          </a:bodyPr>
          <a:lstStyle/>
          <a:p>
            <a:r>
              <a:rPr lang="es-CO" sz="1600"/>
              <a:t>Grupo 4</a:t>
            </a:r>
          </a:p>
        </p:txBody>
      </p:sp>
      <p:cxnSp>
        <p:nvCxnSpPr>
          <p:cNvPr id="13" name="Straight Connector 12">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8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2</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CO" sz="2800" b="1" i="0" u="none" strike="noStrike" baseline="0">
                <a:latin typeface="Calibri-Bold"/>
              </a:rPr>
              <a:t>Bases Conceptuales del </a:t>
            </a:r>
            <a:r>
              <a:rPr lang="es-CO" sz="2800" b="1" i="0" u="none" strike="noStrike" baseline="0" err="1">
                <a:latin typeface="Calibri-Bold"/>
              </a:rPr>
              <a:t>IoT</a:t>
            </a:r>
            <a:endParaRPr lang="es-CO" sz="3600"/>
          </a:p>
        </p:txBody>
      </p:sp>
    </p:spTree>
    <p:extLst>
      <p:ext uri="{BB962C8B-B14F-4D97-AF65-F5344CB8AC3E}">
        <p14:creationId xmlns:p14="http://schemas.microsoft.com/office/powerpoint/2010/main" val="61058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ELABORACION DE PROTOTIPOS CON TINKERCAD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347644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400" err="1">
                <a:ea typeface="+mn-lt"/>
                <a:cs typeface="+mn-lt"/>
              </a:rPr>
              <a:t>TinkerCad</a:t>
            </a:r>
            <a:r>
              <a:rPr lang="es-ES" sz="2400">
                <a:ea typeface="+mn-lt"/>
                <a:cs typeface="+mn-lt"/>
              </a:rPr>
              <a:t> es una herramienta online ofrecida por Autodesk. Se utiliza de forma gratuita y sólo requiere crearse una cuenta de usuario. De entre sus utilidades, probablemente la más conocida es la de diseñar piezas en 3D. Sin embargo, ofrece también una posibilidad realmente interesante y es la de montar, programar y simular circuitos con Arduino. </a:t>
            </a:r>
            <a:endParaRPr lang="es-ES" sz="2400"/>
          </a:p>
        </p:txBody>
      </p:sp>
      <p:pic>
        <p:nvPicPr>
          <p:cNvPr id="4" name="Imagen 4" descr="Diagrama&#10;&#10;Descripción generada automáticamente">
            <a:extLst>
              <a:ext uri="{FF2B5EF4-FFF2-40B4-BE49-F238E27FC236}">
                <a16:creationId xmlns:a16="http://schemas.microsoft.com/office/drawing/2014/main" id="{8AFD6AB0-BB7D-420A-9081-49F2BB583D6F}"/>
              </a:ext>
            </a:extLst>
          </p:cNvPr>
          <p:cNvPicPr>
            <a:picLocks noChangeAspect="1"/>
          </p:cNvPicPr>
          <p:nvPr/>
        </p:nvPicPr>
        <p:blipFill>
          <a:blip r:embed="rId2"/>
          <a:stretch>
            <a:fillRect/>
          </a:stretch>
        </p:blipFill>
        <p:spPr>
          <a:xfrm>
            <a:off x="4436853" y="2063366"/>
            <a:ext cx="7516482" cy="3608289"/>
          </a:xfrm>
          <a:prstGeom prst="rect">
            <a:avLst/>
          </a:prstGeom>
        </p:spPr>
      </p:pic>
    </p:spTree>
    <p:extLst>
      <p:ext uri="{BB962C8B-B14F-4D97-AF65-F5344CB8AC3E}">
        <p14:creationId xmlns:p14="http://schemas.microsoft.com/office/powerpoint/2010/main" val="400428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ARDUINO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405154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Arduino es una plataforma que permite construir prototipos para implementar en aplicaciones con IoT de forma sencilla y rentable. Esta plataforma cuenta con tarjetas electrónicas para la conexión a internet de forma física e inalámbrica, placas para todo tipo de sensores e interfaces de usuario y el código para permitir su funcionamiento en una infinidad de aplicaciones</a:t>
            </a:r>
          </a:p>
        </p:txBody>
      </p:sp>
      <p:pic>
        <p:nvPicPr>
          <p:cNvPr id="5" name="Imagen 5" descr="Diagrama&#10;&#10;Descripción generada automáticamente">
            <a:extLst>
              <a:ext uri="{FF2B5EF4-FFF2-40B4-BE49-F238E27FC236}">
                <a16:creationId xmlns:a16="http://schemas.microsoft.com/office/drawing/2014/main" id="{71F86371-89B4-4BC7-A4C9-E381BC5B00E2}"/>
              </a:ext>
            </a:extLst>
          </p:cNvPr>
          <p:cNvPicPr>
            <a:picLocks noChangeAspect="1"/>
          </p:cNvPicPr>
          <p:nvPr/>
        </p:nvPicPr>
        <p:blipFill>
          <a:blip r:embed="rId2"/>
          <a:stretch>
            <a:fillRect/>
          </a:stretch>
        </p:blipFill>
        <p:spPr>
          <a:xfrm>
            <a:off x="5270740" y="1439254"/>
            <a:ext cx="6208142" cy="4813377"/>
          </a:xfrm>
          <a:prstGeom prst="rect">
            <a:avLst/>
          </a:prstGeom>
        </p:spPr>
      </p:pic>
    </p:spTree>
    <p:extLst>
      <p:ext uri="{BB962C8B-B14F-4D97-AF65-F5344CB8AC3E}">
        <p14:creationId xmlns:p14="http://schemas.microsoft.com/office/powerpoint/2010/main" val="2731095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dirty="0">
                <a:latin typeface="Constantia"/>
              </a:rPr>
              <a:t>PROGRAMACIÓN DE UNA PLACA ARDUINO PARA </a:t>
            </a:r>
            <a:r>
              <a:rPr lang="es-ES" sz="2800">
                <a:latin typeface="Constantia"/>
              </a:rPr>
              <a:t>UN MEDIDOR DE TEMPERATURA</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80513" y="1345720"/>
            <a:ext cx="120453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En una aplicación IoT donde se considere medir la temperatura, con arduino se puede adquirir la variable, realizar el procesamiento, mostrar en dato y enviarlo a una base de datos a travez de una placa ESP32 o cualquier otra. La siguiente imagen muestra como se construye el prototipo con TinkerCad.</a:t>
            </a:r>
            <a:endParaRPr lang="es-ES" sz="2400" dirty="0"/>
          </a:p>
        </p:txBody>
      </p:sp>
      <p:pic>
        <p:nvPicPr>
          <p:cNvPr id="4" name="Imagen 4" descr="Diagrama&#10;&#10;Descripción generada automáticamente">
            <a:extLst>
              <a:ext uri="{FF2B5EF4-FFF2-40B4-BE49-F238E27FC236}">
                <a16:creationId xmlns:a16="http://schemas.microsoft.com/office/drawing/2014/main" id="{EA275E47-D131-4A41-919D-A16691327858}"/>
              </a:ext>
            </a:extLst>
          </p:cNvPr>
          <p:cNvPicPr>
            <a:picLocks noChangeAspect="1"/>
          </p:cNvPicPr>
          <p:nvPr/>
        </p:nvPicPr>
        <p:blipFill>
          <a:blip r:embed="rId2"/>
          <a:stretch>
            <a:fillRect/>
          </a:stretch>
        </p:blipFill>
        <p:spPr>
          <a:xfrm>
            <a:off x="1777042" y="2538785"/>
            <a:ext cx="8652292" cy="4181447"/>
          </a:xfrm>
          <a:prstGeom prst="rect">
            <a:avLst/>
          </a:prstGeom>
        </p:spPr>
      </p:pic>
    </p:spTree>
    <p:extLst>
      <p:ext uri="{BB962C8B-B14F-4D97-AF65-F5344CB8AC3E}">
        <p14:creationId xmlns:p14="http://schemas.microsoft.com/office/powerpoint/2010/main" val="80583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CÓDIGO DE PROGRAMACIÓN DEL ARDUINO</a:t>
            </a:r>
            <a:endParaRPr lang="es-ES" sz="2800" dirty="0">
              <a:latin typeface="Constantia"/>
            </a:endParaRPr>
          </a:p>
        </p:txBody>
      </p:sp>
      <p:pic>
        <p:nvPicPr>
          <p:cNvPr id="4" name="Imagen 4" descr="Diagrama&#10;&#10;Descripción generada automáticamente">
            <a:extLst>
              <a:ext uri="{FF2B5EF4-FFF2-40B4-BE49-F238E27FC236}">
                <a16:creationId xmlns:a16="http://schemas.microsoft.com/office/drawing/2014/main" id="{E489C9B0-BC74-44C9-AD4D-1C11A3C0CB51}"/>
              </a:ext>
            </a:extLst>
          </p:cNvPr>
          <p:cNvPicPr>
            <a:picLocks noChangeAspect="1"/>
          </p:cNvPicPr>
          <p:nvPr/>
        </p:nvPicPr>
        <p:blipFill>
          <a:blip r:embed="rId2"/>
          <a:stretch>
            <a:fillRect/>
          </a:stretch>
        </p:blipFill>
        <p:spPr>
          <a:xfrm>
            <a:off x="425570" y="1172936"/>
            <a:ext cx="11240218" cy="5389144"/>
          </a:xfrm>
          <a:prstGeom prst="rect">
            <a:avLst/>
          </a:prstGeom>
        </p:spPr>
      </p:pic>
    </p:spTree>
    <p:extLst>
      <p:ext uri="{BB962C8B-B14F-4D97-AF65-F5344CB8AC3E}">
        <p14:creationId xmlns:p14="http://schemas.microsoft.com/office/powerpoint/2010/main" val="134515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endParaRPr lang="es-ES" sz="2800" dirty="0">
              <a:latin typeface="Constantia"/>
            </a:endParaRPr>
          </a:p>
        </p:txBody>
      </p:sp>
      <p:pic>
        <p:nvPicPr>
          <p:cNvPr id="3" name="Imagen 3" descr="Diagrama&#10;&#10;Descripción generada automáticamente">
            <a:extLst>
              <a:ext uri="{FF2B5EF4-FFF2-40B4-BE49-F238E27FC236}">
                <a16:creationId xmlns:a16="http://schemas.microsoft.com/office/drawing/2014/main" id="{8BC31D0E-3BFC-40C9-AB22-A88BA335D7C3}"/>
              </a:ext>
            </a:extLst>
          </p:cNvPr>
          <p:cNvPicPr>
            <a:picLocks noChangeAspect="1"/>
          </p:cNvPicPr>
          <p:nvPr/>
        </p:nvPicPr>
        <p:blipFill>
          <a:blip r:embed="rId2"/>
          <a:stretch>
            <a:fillRect/>
          </a:stretch>
        </p:blipFill>
        <p:spPr>
          <a:xfrm>
            <a:off x="454324" y="1315741"/>
            <a:ext cx="10981426" cy="5261686"/>
          </a:xfrm>
          <a:prstGeom prst="rect">
            <a:avLst/>
          </a:prstGeom>
        </p:spPr>
      </p:pic>
    </p:spTree>
    <p:extLst>
      <p:ext uri="{BB962C8B-B14F-4D97-AF65-F5344CB8AC3E}">
        <p14:creationId xmlns:p14="http://schemas.microsoft.com/office/powerpoint/2010/main" val="228924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endParaRPr lang="es-ES" sz="2800" dirty="0">
              <a:latin typeface="Constantia"/>
            </a:endParaRPr>
          </a:p>
        </p:txBody>
      </p:sp>
      <p:pic>
        <p:nvPicPr>
          <p:cNvPr id="4" name="Imagen 4" descr="https://www.tinkercad.com/things/j3DmqdrbNyj-iot-eafit-grupo-4-medidor-de-temperatura">
            <a:extLst>
              <a:ext uri="{FF2B5EF4-FFF2-40B4-BE49-F238E27FC236}">
                <a16:creationId xmlns:a16="http://schemas.microsoft.com/office/drawing/2014/main" id="{9C1791BC-9B94-491B-937E-55E353B951D3}"/>
              </a:ext>
            </a:extLst>
          </p:cNvPr>
          <p:cNvPicPr>
            <a:picLocks noChangeAspect="1"/>
          </p:cNvPicPr>
          <p:nvPr/>
        </p:nvPicPr>
        <p:blipFill>
          <a:blip r:embed="rId2"/>
          <a:stretch>
            <a:fillRect/>
          </a:stretch>
        </p:blipFill>
        <p:spPr>
          <a:xfrm>
            <a:off x="598099" y="1375186"/>
            <a:ext cx="10995803" cy="5272194"/>
          </a:xfrm>
          <a:prstGeom prst="rect">
            <a:avLst/>
          </a:prstGeom>
        </p:spPr>
      </p:pic>
    </p:spTree>
    <p:extLst>
      <p:ext uri="{BB962C8B-B14F-4D97-AF65-F5344CB8AC3E}">
        <p14:creationId xmlns:p14="http://schemas.microsoft.com/office/powerpoint/2010/main" val="75948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3</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15322" y="5917674"/>
            <a:ext cx="8598089" cy="532263"/>
          </a:xfrm>
        </p:spPr>
        <p:txBody>
          <a:bodyPr>
            <a:noAutofit/>
          </a:bodyPr>
          <a:lstStyle/>
          <a:p>
            <a:pPr algn="r"/>
            <a:r>
              <a:rPr lang="es-MX" b="1" i="0" u="none" strike="noStrike" baseline="0">
                <a:latin typeface="Calibri-Bold"/>
              </a:rPr>
              <a:t>Optimización de Procesos usando BPMN y Herramientas de Simulación de </a:t>
            </a:r>
            <a:r>
              <a:rPr lang="es-CO" b="1" i="0" u="none" strike="noStrike" baseline="0">
                <a:latin typeface="Calibri-Bold"/>
              </a:rPr>
              <a:t>Procesos</a:t>
            </a:r>
            <a:endParaRPr lang="es-CO"/>
          </a:p>
        </p:txBody>
      </p:sp>
    </p:spTree>
    <p:extLst>
      <p:ext uri="{BB962C8B-B14F-4D97-AF65-F5344CB8AC3E}">
        <p14:creationId xmlns:p14="http://schemas.microsoft.com/office/powerpoint/2010/main" val="103706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4</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MX" sz="2800" b="1" i="0" u="none" strike="noStrike" baseline="0">
                <a:latin typeface="Calibri-Bold"/>
              </a:rPr>
              <a:t>Analítica y Big Data para el </a:t>
            </a:r>
            <a:r>
              <a:rPr lang="es-MX" sz="2800" b="1" i="0" u="none" strike="noStrike" baseline="0" err="1">
                <a:latin typeface="Calibri-Bold"/>
              </a:rPr>
              <a:t>IoT</a:t>
            </a:r>
            <a:endParaRPr lang="es-CO" sz="4800"/>
          </a:p>
        </p:txBody>
      </p:sp>
    </p:spTree>
    <p:extLst>
      <p:ext uri="{BB962C8B-B14F-4D97-AF65-F5344CB8AC3E}">
        <p14:creationId xmlns:p14="http://schemas.microsoft.com/office/powerpoint/2010/main" val="241813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0" name="Rectángulo 9">
            <a:extLst>
              <a:ext uri="{FF2B5EF4-FFF2-40B4-BE49-F238E27FC236}">
                <a16:creationId xmlns:a16="http://schemas.microsoft.com/office/drawing/2014/main" id="{1EA1346B-312A-4473-A2F6-E91B48A882C4}"/>
              </a:ext>
            </a:extLst>
          </p:cNvPr>
          <p:cNvSpPr/>
          <p:nvPr/>
        </p:nvSpPr>
        <p:spPr>
          <a:xfrm>
            <a:off x="0" y="-10"/>
            <a:ext cx="5824025"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5">
            <a:extLst>
              <a:ext uri="{FF2B5EF4-FFF2-40B4-BE49-F238E27FC236}">
                <a16:creationId xmlns:a16="http://schemas.microsoft.com/office/drawing/2014/main" id="{35CC9101-B92A-4C48-BF17-BA82064D055A}"/>
              </a:ext>
            </a:extLst>
          </p:cNvPr>
          <p:cNvSpPr>
            <a:spLocks noGrp="1"/>
          </p:cNvSpPr>
          <p:nvPr>
            <p:ph type="ctrTitle"/>
          </p:nvPr>
        </p:nvSpPr>
        <p:spPr>
          <a:xfrm>
            <a:off x="0" y="25679"/>
            <a:ext cx="9144000" cy="2801927"/>
          </a:xfrm>
        </p:spPr>
        <p:txBody>
          <a:bodyPr>
            <a:normAutofit/>
          </a:bodyPr>
          <a:lstStyle/>
          <a:p>
            <a:pPr algn="l"/>
            <a:r>
              <a:rPr lang="es-CO" sz="5400"/>
              <a:t>Integrantes</a:t>
            </a:r>
          </a:p>
        </p:txBody>
      </p:sp>
      <p:sp>
        <p:nvSpPr>
          <p:cNvPr id="8" name="Subtítulo 7">
            <a:extLst>
              <a:ext uri="{FF2B5EF4-FFF2-40B4-BE49-F238E27FC236}">
                <a16:creationId xmlns:a16="http://schemas.microsoft.com/office/drawing/2014/main" id="{8CD1DE17-AA06-4B00-A265-682171B94516}"/>
              </a:ext>
            </a:extLst>
          </p:cNvPr>
          <p:cNvSpPr>
            <a:spLocks noGrp="1"/>
          </p:cNvSpPr>
          <p:nvPr>
            <p:ph type="subTitle" idx="1"/>
          </p:nvPr>
        </p:nvSpPr>
        <p:spPr>
          <a:xfrm>
            <a:off x="0" y="3251195"/>
            <a:ext cx="9144000" cy="3107402"/>
          </a:xfrm>
        </p:spPr>
        <p:txBody>
          <a:bodyPr vert="horz" lIns="91440" tIns="45720" rIns="91440" bIns="45720" rtlCol="0" anchor="t">
            <a:normAutofit/>
          </a:bodyPr>
          <a:lstStyle/>
          <a:p>
            <a:pPr algn="l"/>
            <a:r>
              <a:rPr lang="es-CO"/>
              <a:t>Sandra Milena Cortés roa</a:t>
            </a:r>
          </a:p>
          <a:p>
            <a:pPr algn="l"/>
            <a:r>
              <a:rPr lang="es-CO"/>
              <a:t>WILFORD JAMIR MAYORGA VANEGAS</a:t>
            </a:r>
          </a:p>
          <a:p>
            <a:pPr algn="l"/>
            <a:r>
              <a:rPr lang="es-CO"/>
              <a:t>John </a:t>
            </a:r>
            <a:r>
              <a:rPr lang="es-CO" err="1"/>
              <a:t>harold</a:t>
            </a:r>
            <a:r>
              <a:rPr lang="es-CO"/>
              <a:t> </a:t>
            </a:r>
            <a:r>
              <a:rPr lang="es-CO" err="1"/>
              <a:t>garcía</a:t>
            </a:r>
            <a:r>
              <a:rPr lang="es-CO"/>
              <a:t> </a:t>
            </a:r>
            <a:r>
              <a:rPr lang="es-CO" err="1"/>
              <a:t>rengifo</a:t>
            </a:r>
            <a:endParaRPr lang="es-CO"/>
          </a:p>
          <a:p>
            <a:pPr algn="l"/>
            <a:r>
              <a:rPr lang="es-CO"/>
              <a:t>Julio </a:t>
            </a:r>
            <a:r>
              <a:rPr lang="es-CO" err="1"/>
              <a:t>ricardo</a:t>
            </a:r>
            <a:r>
              <a:rPr lang="es-CO"/>
              <a:t> rojas Aldana</a:t>
            </a:r>
          </a:p>
          <a:p>
            <a:pPr algn="l"/>
            <a:r>
              <a:rPr lang="es-CO"/>
              <a:t>FLOYD AYALA MACHADO</a:t>
            </a:r>
            <a:endParaRPr lang="es-CO" err="1"/>
          </a:p>
        </p:txBody>
      </p:sp>
    </p:spTree>
    <p:extLst>
      <p:ext uri="{BB962C8B-B14F-4D97-AF65-F5344CB8AC3E}">
        <p14:creationId xmlns:p14="http://schemas.microsoft.com/office/powerpoint/2010/main" val="109200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21">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23">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5">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7">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7B560A-B7AE-4788-B763-04A3037EED85}"/>
              </a:ext>
            </a:extLst>
          </p:cNvPr>
          <p:cNvSpPr txBox="1"/>
          <p:nvPr/>
        </p:nvSpPr>
        <p:spPr>
          <a:xfrm>
            <a:off x="7322731" y="274098"/>
            <a:ext cx="3316463" cy="9837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400" i="1" cap="all">
                <a:solidFill>
                  <a:schemeClr val="tx2"/>
                </a:solidFill>
                <a:latin typeface="+mj-lt"/>
                <a:ea typeface="+mj-ea"/>
                <a:cs typeface="+mj-cs"/>
              </a:rPr>
              <a:t>BIG DATA</a:t>
            </a:r>
          </a:p>
        </p:txBody>
      </p:sp>
      <p:cxnSp>
        <p:nvCxnSpPr>
          <p:cNvPr id="30" name="Straight Connector 29">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8B7AD25A-14F1-4635-A1AE-8AFBFEB01989}"/>
              </a:ext>
            </a:extLst>
          </p:cNvPr>
          <p:cNvPicPr>
            <a:picLocks noChangeAspect="1"/>
          </p:cNvPicPr>
          <p:nvPr/>
        </p:nvPicPr>
        <p:blipFill>
          <a:blip r:embed="rId2"/>
          <a:stretch>
            <a:fillRect/>
          </a:stretch>
        </p:blipFill>
        <p:spPr>
          <a:xfrm>
            <a:off x="977441" y="557615"/>
            <a:ext cx="5361059" cy="5795740"/>
          </a:xfrm>
          <a:prstGeom prst="rect">
            <a:avLst/>
          </a:prstGeom>
        </p:spPr>
      </p:pic>
      <p:sp>
        <p:nvSpPr>
          <p:cNvPr id="4" name="TextBox 3">
            <a:extLst>
              <a:ext uri="{FF2B5EF4-FFF2-40B4-BE49-F238E27FC236}">
                <a16:creationId xmlns:a16="http://schemas.microsoft.com/office/drawing/2014/main" id="{C691A448-9942-432C-843C-38CF9EE32FF2}"/>
              </a:ext>
            </a:extLst>
          </p:cNvPr>
          <p:cNvSpPr txBox="1"/>
          <p:nvPr/>
        </p:nvSpPr>
        <p:spPr>
          <a:xfrm>
            <a:off x="7168551" y="1719532"/>
            <a:ext cx="471289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3200">
                <a:solidFill>
                  <a:schemeClr val="tx2"/>
                </a:solidFill>
              </a:rPr>
              <a:t>Grandes colecciones de datos que provienen de distintas fuentes.</a:t>
            </a:r>
          </a:p>
          <a:p>
            <a:endParaRPr lang="es-CO" sz="3200">
              <a:solidFill>
                <a:schemeClr val="tx2"/>
              </a:solidFill>
            </a:endParaRPr>
          </a:p>
          <a:p>
            <a:r>
              <a:rPr lang="es-CO" sz="3200">
                <a:solidFill>
                  <a:schemeClr val="tx2"/>
                </a:solidFill>
              </a:rPr>
              <a:t>Es requerido soluciones Big Data cuando la tecnología tradicional no es suficiente (almacenamiento, procesamiento, análisis).</a:t>
            </a:r>
          </a:p>
        </p:txBody>
      </p:sp>
    </p:spTree>
    <p:extLst>
      <p:ext uri="{BB962C8B-B14F-4D97-AF65-F5344CB8AC3E}">
        <p14:creationId xmlns:p14="http://schemas.microsoft.com/office/powerpoint/2010/main" val="276908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F5B6E-3364-490D-A025-4B7E8E15D6D8}"/>
              </a:ext>
            </a:extLst>
          </p:cNvPr>
          <p:cNvSpPr txBox="1"/>
          <p:nvPr/>
        </p:nvSpPr>
        <p:spPr>
          <a:xfrm>
            <a:off x="5040702" y="195533"/>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sp>
        <p:nvSpPr>
          <p:cNvPr id="3" name="TextBox 2">
            <a:extLst>
              <a:ext uri="{FF2B5EF4-FFF2-40B4-BE49-F238E27FC236}">
                <a16:creationId xmlns:a16="http://schemas.microsoft.com/office/drawing/2014/main" id="{DE579F9C-FA27-4A04-9BCA-7CFC354D9B4E}"/>
              </a:ext>
            </a:extLst>
          </p:cNvPr>
          <p:cNvSpPr txBox="1"/>
          <p:nvPr/>
        </p:nvSpPr>
        <p:spPr>
          <a:xfrm>
            <a:off x="3602966" y="957533"/>
            <a:ext cx="50004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cap="all">
                <a:solidFill>
                  <a:srgbClr val="413424"/>
                </a:solidFill>
                <a:latin typeface="Walbaum Display Light"/>
              </a:rPr>
              <a:t>Datos del internet</a:t>
            </a:r>
          </a:p>
        </p:txBody>
      </p:sp>
      <p:pic>
        <p:nvPicPr>
          <p:cNvPr id="4" name="Picture 4">
            <a:extLst>
              <a:ext uri="{FF2B5EF4-FFF2-40B4-BE49-F238E27FC236}">
                <a16:creationId xmlns:a16="http://schemas.microsoft.com/office/drawing/2014/main" id="{D980218F-376C-4C62-AA59-9F1D5806931A}"/>
              </a:ext>
            </a:extLst>
          </p:cNvPr>
          <p:cNvPicPr>
            <a:picLocks noChangeAspect="1"/>
          </p:cNvPicPr>
          <p:nvPr/>
        </p:nvPicPr>
        <p:blipFill>
          <a:blip r:embed="rId2"/>
          <a:stretch>
            <a:fillRect/>
          </a:stretch>
        </p:blipFill>
        <p:spPr>
          <a:xfrm>
            <a:off x="626853" y="4433307"/>
            <a:ext cx="3648974" cy="2189577"/>
          </a:xfrm>
          <a:prstGeom prst="rect">
            <a:avLst/>
          </a:prstGeom>
        </p:spPr>
      </p:pic>
      <p:pic>
        <p:nvPicPr>
          <p:cNvPr id="5" name="Picture 5">
            <a:extLst>
              <a:ext uri="{FF2B5EF4-FFF2-40B4-BE49-F238E27FC236}">
                <a16:creationId xmlns:a16="http://schemas.microsoft.com/office/drawing/2014/main" id="{32E3B3E0-29DF-4FBE-9E7B-5830C2E55E80}"/>
              </a:ext>
            </a:extLst>
          </p:cNvPr>
          <p:cNvPicPr>
            <a:picLocks noChangeAspect="1"/>
          </p:cNvPicPr>
          <p:nvPr/>
        </p:nvPicPr>
        <p:blipFill>
          <a:blip r:embed="rId3"/>
          <a:stretch>
            <a:fillRect/>
          </a:stretch>
        </p:blipFill>
        <p:spPr>
          <a:xfrm>
            <a:off x="828135" y="1104369"/>
            <a:ext cx="2944483" cy="3067754"/>
          </a:xfrm>
          <a:prstGeom prst="rect">
            <a:avLst/>
          </a:prstGeom>
        </p:spPr>
      </p:pic>
      <p:pic>
        <p:nvPicPr>
          <p:cNvPr id="6" name="Picture 6">
            <a:extLst>
              <a:ext uri="{FF2B5EF4-FFF2-40B4-BE49-F238E27FC236}">
                <a16:creationId xmlns:a16="http://schemas.microsoft.com/office/drawing/2014/main" id="{BB9B160C-4871-4304-AC96-1527E7F50D40}"/>
              </a:ext>
            </a:extLst>
          </p:cNvPr>
          <p:cNvPicPr>
            <a:picLocks noChangeAspect="1"/>
          </p:cNvPicPr>
          <p:nvPr/>
        </p:nvPicPr>
        <p:blipFill>
          <a:blip r:embed="rId4"/>
          <a:stretch>
            <a:fillRect/>
          </a:stretch>
        </p:blipFill>
        <p:spPr>
          <a:xfrm>
            <a:off x="6550325" y="1480459"/>
            <a:ext cx="4281577" cy="2315571"/>
          </a:xfrm>
          <a:prstGeom prst="rect">
            <a:avLst/>
          </a:prstGeom>
        </p:spPr>
      </p:pic>
      <p:pic>
        <p:nvPicPr>
          <p:cNvPr id="7" name="Picture 7">
            <a:extLst>
              <a:ext uri="{FF2B5EF4-FFF2-40B4-BE49-F238E27FC236}">
                <a16:creationId xmlns:a16="http://schemas.microsoft.com/office/drawing/2014/main" id="{8835818E-7437-4911-AA66-5FA38DA83BAE}"/>
              </a:ext>
            </a:extLst>
          </p:cNvPr>
          <p:cNvPicPr>
            <a:picLocks noChangeAspect="1"/>
          </p:cNvPicPr>
          <p:nvPr/>
        </p:nvPicPr>
        <p:blipFill>
          <a:blip r:embed="rId5"/>
          <a:stretch>
            <a:fillRect/>
          </a:stretch>
        </p:blipFill>
        <p:spPr>
          <a:xfrm>
            <a:off x="6593457" y="4207168"/>
            <a:ext cx="4238445" cy="2656230"/>
          </a:xfrm>
          <a:prstGeom prst="rect">
            <a:avLst/>
          </a:prstGeom>
        </p:spPr>
      </p:pic>
    </p:spTree>
    <p:extLst>
      <p:ext uri="{BB962C8B-B14F-4D97-AF65-F5344CB8AC3E}">
        <p14:creationId xmlns:p14="http://schemas.microsoft.com/office/powerpoint/2010/main" val="235002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2BF68B-A9A6-4311-8FDA-A4A142F12B6A}"/>
              </a:ext>
            </a:extLst>
          </p:cNvPr>
          <p:cNvPicPr>
            <a:picLocks noChangeAspect="1"/>
          </p:cNvPicPr>
          <p:nvPr/>
        </p:nvPicPr>
        <p:blipFill>
          <a:blip r:embed="rId2"/>
          <a:stretch>
            <a:fillRect/>
          </a:stretch>
        </p:blipFill>
        <p:spPr>
          <a:xfrm>
            <a:off x="339306" y="1048472"/>
            <a:ext cx="11527765" cy="5753093"/>
          </a:xfrm>
          <a:prstGeom prst="rect">
            <a:avLst/>
          </a:prstGeom>
        </p:spPr>
      </p:pic>
      <p:sp>
        <p:nvSpPr>
          <p:cNvPr id="4" name="TextBox 3">
            <a:extLst>
              <a:ext uri="{FF2B5EF4-FFF2-40B4-BE49-F238E27FC236}">
                <a16:creationId xmlns:a16="http://schemas.microsoft.com/office/drawing/2014/main" id="{38F87724-7BA1-4E18-90F9-A8CBCA50AEF7}"/>
              </a:ext>
            </a:extLst>
          </p:cNvPr>
          <p:cNvSpPr txBox="1"/>
          <p:nvPr/>
        </p:nvSpPr>
        <p:spPr>
          <a:xfrm>
            <a:off x="439948" y="195533"/>
            <a:ext cx="76315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Walbaum Display Light"/>
              </a:rPr>
              <a:t>Hadoop Ecosystem</a:t>
            </a:r>
            <a:r>
              <a:rPr lang="en-US" sz="4400">
                <a:latin typeface="Walbaum Display Light"/>
              </a:rPr>
              <a:t>​</a:t>
            </a:r>
            <a:endParaRPr lang="en-US" sz="4400"/>
          </a:p>
        </p:txBody>
      </p:sp>
    </p:spTree>
    <p:extLst>
      <p:ext uri="{BB962C8B-B14F-4D97-AF65-F5344CB8AC3E}">
        <p14:creationId xmlns:p14="http://schemas.microsoft.com/office/powerpoint/2010/main" val="693180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926378B-1EDF-4730-9771-49F7D89F8F06}"/>
              </a:ext>
            </a:extLst>
          </p:cNvPr>
          <p:cNvPicPr>
            <a:picLocks noChangeAspect="1"/>
          </p:cNvPicPr>
          <p:nvPr/>
        </p:nvPicPr>
        <p:blipFill>
          <a:blip r:embed="rId2"/>
          <a:stretch>
            <a:fillRect/>
          </a:stretch>
        </p:blipFill>
        <p:spPr>
          <a:xfrm>
            <a:off x="2193986" y="1937632"/>
            <a:ext cx="9399915" cy="4434849"/>
          </a:xfrm>
          <a:prstGeom prst="rect">
            <a:avLst/>
          </a:prstGeom>
        </p:spPr>
      </p:pic>
      <p:sp>
        <p:nvSpPr>
          <p:cNvPr id="7" name="TextBox 6">
            <a:extLst>
              <a:ext uri="{FF2B5EF4-FFF2-40B4-BE49-F238E27FC236}">
                <a16:creationId xmlns:a16="http://schemas.microsoft.com/office/drawing/2014/main" id="{9BDF9BA7-2BEC-4438-9893-68D90ABCF3E5}"/>
              </a:ext>
            </a:extLst>
          </p:cNvPr>
          <p:cNvSpPr txBox="1"/>
          <p:nvPr/>
        </p:nvSpPr>
        <p:spPr>
          <a:xfrm>
            <a:off x="1719533" y="856891"/>
            <a:ext cx="87673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Walbaum Display Light"/>
              </a:rPr>
              <a:t>Práctica AWS DynamonDB y JSON​</a:t>
            </a:r>
            <a:endParaRPr lang="en-US" sz="4400"/>
          </a:p>
        </p:txBody>
      </p:sp>
      <p:pic>
        <p:nvPicPr>
          <p:cNvPr id="4" name="Picture 4">
            <a:extLst>
              <a:ext uri="{FF2B5EF4-FFF2-40B4-BE49-F238E27FC236}">
                <a16:creationId xmlns:a16="http://schemas.microsoft.com/office/drawing/2014/main" id="{D7A9AEB2-100E-4B09-8CD6-F560C795FD70}"/>
              </a:ext>
            </a:extLst>
          </p:cNvPr>
          <p:cNvPicPr>
            <a:picLocks noChangeAspect="1"/>
          </p:cNvPicPr>
          <p:nvPr/>
        </p:nvPicPr>
        <p:blipFill>
          <a:blip r:embed="rId3"/>
          <a:stretch>
            <a:fillRect/>
          </a:stretch>
        </p:blipFill>
        <p:spPr>
          <a:xfrm>
            <a:off x="1126646" y="1934833"/>
            <a:ext cx="1657350" cy="1866900"/>
          </a:xfrm>
          <a:prstGeom prst="rect">
            <a:avLst/>
          </a:prstGeom>
        </p:spPr>
      </p:pic>
    </p:spTree>
    <p:extLst>
      <p:ext uri="{BB962C8B-B14F-4D97-AF65-F5344CB8AC3E}">
        <p14:creationId xmlns:p14="http://schemas.microsoft.com/office/powerpoint/2010/main" val="188025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8AB91-1E5E-42CE-9919-168A80168276}"/>
              </a:ext>
            </a:extLst>
          </p:cNvPr>
          <p:cNvSpPr txBox="1"/>
          <p:nvPr/>
        </p:nvSpPr>
        <p:spPr>
          <a:xfrm>
            <a:off x="1173193" y="554967"/>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pic>
        <p:nvPicPr>
          <p:cNvPr id="5" name="Picture 5">
            <a:extLst>
              <a:ext uri="{FF2B5EF4-FFF2-40B4-BE49-F238E27FC236}">
                <a16:creationId xmlns:a16="http://schemas.microsoft.com/office/drawing/2014/main" id="{A0B82FEE-0C77-44FC-944C-5DCF84FE5C56}"/>
              </a:ext>
            </a:extLst>
          </p:cNvPr>
          <p:cNvPicPr>
            <a:picLocks noChangeAspect="1"/>
          </p:cNvPicPr>
          <p:nvPr/>
        </p:nvPicPr>
        <p:blipFill>
          <a:blip r:embed="rId2"/>
          <a:stretch>
            <a:fillRect/>
          </a:stretch>
        </p:blipFill>
        <p:spPr>
          <a:xfrm>
            <a:off x="5529532" y="409800"/>
            <a:ext cx="3462067" cy="1078213"/>
          </a:xfrm>
          <a:prstGeom prst="rect">
            <a:avLst/>
          </a:prstGeom>
        </p:spPr>
      </p:pic>
      <p:sp>
        <p:nvSpPr>
          <p:cNvPr id="6" name="TextBox 5">
            <a:extLst>
              <a:ext uri="{FF2B5EF4-FFF2-40B4-BE49-F238E27FC236}">
                <a16:creationId xmlns:a16="http://schemas.microsoft.com/office/drawing/2014/main" id="{28B5B543-D9A1-4ED2-9E6B-81D5286EFBE0}"/>
              </a:ext>
            </a:extLst>
          </p:cNvPr>
          <p:cNvSpPr txBox="1"/>
          <p:nvPr/>
        </p:nvSpPr>
        <p:spPr>
          <a:xfrm>
            <a:off x="1058174" y="1719532"/>
            <a:ext cx="1017629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2800">
                <a:solidFill>
                  <a:schemeClr val="tx2"/>
                </a:solidFill>
              </a:rPr>
              <a:t>Para nuestra solución implementamos una base de datos de google Firebase, la cual es una plataforma para el desarrollo de aplicaciones web y aplicaciones móviles. La seleccionamos porque muchas de las características de Firebase cumplen con las características del Hadoop Ecosystem.</a:t>
            </a:r>
            <a:endParaRPr lang="en-US" sz="2800">
              <a:solidFill>
                <a:schemeClr val="tx2"/>
              </a:solidFill>
            </a:endParaRPr>
          </a:p>
        </p:txBody>
      </p:sp>
      <p:pic>
        <p:nvPicPr>
          <p:cNvPr id="7" name="Picture 7">
            <a:extLst>
              <a:ext uri="{FF2B5EF4-FFF2-40B4-BE49-F238E27FC236}">
                <a16:creationId xmlns:a16="http://schemas.microsoft.com/office/drawing/2014/main" id="{6ABEAA4A-B836-4FD3-AF4C-511C47EE39FA}"/>
              </a:ext>
            </a:extLst>
          </p:cNvPr>
          <p:cNvPicPr>
            <a:picLocks noChangeAspect="1"/>
          </p:cNvPicPr>
          <p:nvPr/>
        </p:nvPicPr>
        <p:blipFill>
          <a:blip r:embed="rId3"/>
          <a:stretch>
            <a:fillRect/>
          </a:stretch>
        </p:blipFill>
        <p:spPr>
          <a:xfrm>
            <a:off x="2050211" y="3578154"/>
            <a:ext cx="8091577" cy="3094748"/>
          </a:xfrm>
          <a:prstGeom prst="rect">
            <a:avLst/>
          </a:prstGeom>
        </p:spPr>
      </p:pic>
    </p:spTree>
    <p:extLst>
      <p:ext uri="{BB962C8B-B14F-4D97-AF65-F5344CB8AC3E}">
        <p14:creationId xmlns:p14="http://schemas.microsoft.com/office/powerpoint/2010/main" val="1543405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755149" y="5296948"/>
            <a:ext cx="8598089" cy="805432"/>
          </a:xfrm>
        </p:spPr>
        <p:txBody>
          <a:bodyPr vert="horz" lIns="91440" tIns="45720" rIns="91440" bIns="45720" rtlCol="0" anchor="t">
            <a:noAutofit/>
          </a:bodyPr>
          <a:lstStyle/>
          <a:p>
            <a:pPr algn="r"/>
            <a:r>
              <a:rPr lang="es-MX" sz="4000" b="1" i="0" u="none" strike="noStrike" baseline="0">
                <a:latin typeface="Calibri-Bold"/>
              </a:rPr>
              <a:t>Analítica</a:t>
            </a:r>
            <a:r>
              <a:rPr lang="es-MX" sz="4000">
                <a:latin typeface="Calibri-Bold"/>
              </a:rPr>
              <a:t> </a:t>
            </a:r>
            <a:r>
              <a:rPr lang="es-MX" sz="4000" b="1" i="0" u="none" strike="noStrike" baseline="0">
                <a:latin typeface="Calibri-Bold"/>
              </a:rPr>
              <a:t> para el </a:t>
            </a:r>
            <a:r>
              <a:rPr lang="es-MX" sz="4000" b="1" i="0" u="none" strike="noStrike" baseline="0" err="1">
                <a:latin typeface="Calibri-Bold"/>
              </a:rPr>
              <a:t>IoT</a:t>
            </a:r>
            <a:endParaRPr lang="es-CO" sz="6600"/>
          </a:p>
        </p:txBody>
      </p:sp>
      <p:sp>
        <p:nvSpPr>
          <p:cNvPr id="6" name="Title 5">
            <a:extLst>
              <a:ext uri="{FF2B5EF4-FFF2-40B4-BE49-F238E27FC236}">
                <a16:creationId xmlns:a16="http://schemas.microsoft.com/office/drawing/2014/main" id="{8D2FE1A3-DA2B-49D1-A9B0-8E5CB35654C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204178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p&#10;&#10;Description automatically generated">
            <a:extLst>
              <a:ext uri="{FF2B5EF4-FFF2-40B4-BE49-F238E27FC236}">
                <a16:creationId xmlns:a16="http://schemas.microsoft.com/office/drawing/2014/main" id="{899C9B7B-5335-46C0-84CA-C7D4AAD037D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3121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treemap chart&#10;&#10;Description automatically generated">
            <a:extLst>
              <a:ext uri="{FF2B5EF4-FFF2-40B4-BE49-F238E27FC236}">
                <a16:creationId xmlns:a16="http://schemas.microsoft.com/office/drawing/2014/main" id="{4C1A0F30-F10E-4777-B06D-D29A51AC666C}"/>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04544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group of people holding a sign&#10;&#10;Description automatically generated">
            <a:extLst>
              <a:ext uri="{FF2B5EF4-FFF2-40B4-BE49-F238E27FC236}">
                <a16:creationId xmlns:a16="http://schemas.microsoft.com/office/drawing/2014/main" id="{D635A1C0-5A2D-4EA6-BD9C-93A797BB6498}"/>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97004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268EA88C-1770-4420-9AE3-7B3B4CF45C9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22318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1</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r>
              <a:rPr lang="es-CO" sz="2800" b="1" i="0" u="none" strike="noStrike" baseline="0">
                <a:latin typeface="Calibri-Bold"/>
              </a:rPr>
              <a:t>Introducción a tecnologías emergentes</a:t>
            </a:r>
            <a:endParaRPr lang="es-CO" sz="2400"/>
          </a:p>
        </p:txBody>
      </p:sp>
    </p:spTree>
    <p:extLst>
      <p:ext uri="{BB962C8B-B14F-4D97-AF65-F5344CB8AC3E}">
        <p14:creationId xmlns:p14="http://schemas.microsoft.com/office/powerpoint/2010/main" val="617009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2031" y="-22636"/>
            <a:ext cx="1858971"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2030" y="-22636"/>
            <a:ext cx="1858971" cy="6857990"/>
          </a:xfrm>
        </p:spPr>
        <p:txBody>
          <a:bodyPr vert="wordArtVert" anchor="ctr">
            <a:normAutofit/>
          </a:bodyPr>
          <a:lstStyle/>
          <a:p>
            <a:r>
              <a:rPr lang="es-CO" sz="4000" dirty="0"/>
              <a:t>Proyecto PRACTICO</a:t>
            </a:r>
            <a:endParaRPr lang="es-CO" sz="2200" dirty="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871001" y="6036965"/>
            <a:ext cx="10685606" cy="532263"/>
          </a:xfrm>
        </p:spPr>
        <p:txBody>
          <a:bodyPr>
            <a:normAutofit fontScale="92500"/>
          </a:bodyPr>
          <a:lstStyle/>
          <a:p>
            <a:r>
              <a:rPr lang="en-US" dirty="0"/>
              <a:t>INTEGRACIÓN ENTRE UN ARDUINO ESP8266, APP EN ANDROID STUDIO Y GOOGLE FIREBASE</a:t>
            </a:r>
          </a:p>
        </p:txBody>
      </p:sp>
    </p:spTree>
    <p:extLst>
      <p:ext uri="{BB962C8B-B14F-4D97-AF65-F5344CB8AC3E}">
        <p14:creationId xmlns:p14="http://schemas.microsoft.com/office/powerpoint/2010/main" val="370414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a:xfrm>
            <a:off x="922086" y="54336"/>
            <a:ext cx="9906000" cy="1382156"/>
          </a:xfrm>
        </p:spPr>
        <p:txBody>
          <a:bodyPr/>
          <a:lstStyle/>
          <a:p>
            <a:r>
              <a:rPr lang="es-CO"/>
              <a:t>ARBOL DE PROBLEMAS</a:t>
            </a:r>
          </a:p>
        </p:txBody>
      </p:sp>
      <p:sp>
        <p:nvSpPr>
          <p:cNvPr id="8" name="Rectángulo: esquinas redondeadas 7">
            <a:extLst>
              <a:ext uri="{FF2B5EF4-FFF2-40B4-BE49-F238E27FC236}">
                <a16:creationId xmlns:a16="http://schemas.microsoft.com/office/drawing/2014/main" id="{4AFECDAF-EBB0-4B88-851F-ECCB784E4BD4}"/>
              </a:ext>
            </a:extLst>
          </p:cNvPr>
          <p:cNvSpPr/>
          <p:nvPr/>
        </p:nvSpPr>
        <p:spPr>
          <a:xfrm>
            <a:off x="3575384" y="3368842"/>
            <a:ext cx="542891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a:t>Inconvenientes al explicar una temática compleja como </a:t>
            </a:r>
            <a:r>
              <a:rPr lang="es-CO" sz="2800" err="1"/>
              <a:t>IoT</a:t>
            </a:r>
            <a:r>
              <a:rPr lang="es-CO" sz="2800"/>
              <a:t> a aprendices</a:t>
            </a:r>
          </a:p>
        </p:txBody>
      </p:sp>
      <p:sp>
        <p:nvSpPr>
          <p:cNvPr id="14" name="Rectángulo: esquinas redondeadas 13">
            <a:extLst>
              <a:ext uri="{FF2B5EF4-FFF2-40B4-BE49-F238E27FC236}">
                <a16:creationId xmlns:a16="http://schemas.microsoft.com/office/drawing/2014/main" id="{5F8DE417-56A4-4B87-A554-5A4B7FB93324}"/>
              </a:ext>
            </a:extLst>
          </p:cNvPr>
          <p:cNvSpPr/>
          <p:nvPr/>
        </p:nvSpPr>
        <p:spPr>
          <a:xfrm>
            <a:off x="1272505" y="5149344"/>
            <a:ext cx="293336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Falta de bases conceptuales en la temática</a:t>
            </a:r>
          </a:p>
        </p:txBody>
      </p:sp>
      <p:sp>
        <p:nvSpPr>
          <p:cNvPr id="16" name="Rectángulo: esquinas redondeadas 15">
            <a:extLst>
              <a:ext uri="{FF2B5EF4-FFF2-40B4-BE49-F238E27FC236}">
                <a16:creationId xmlns:a16="http://schemas.microsoft.com/office/drawing/2014/main" id="{1DD8D998-662A-4744-B9A3-F3174EB3FEAF}"/>
              </a:ext>
            </a:extLst>
          </p:cNvPr>
          <p:cNvSpPr/>
          <p:nvPr/>
        </p:nvSpPr>
        <p:spPr>
          <a:xfrm>
            <a:off x="4885154" y="5149345"/>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Temática muy compleja</a:t>
            </a:r>
          </a:p>
        </p:txBody>
      </p:sp>
      <p:sp>
        <p:nvSpPr>
          <p:cNvPr id="19" name="Rectángulo: esquinas redondeadas 18">
            <a:extLst>
              <a:ext uri="{FF2B5EF4-FFF2-40B4-BE49-F238E27FC236}">
                <a16:creationId xmlns:a16="http://schemas.microsoft.com/office/drawing/2014/main" id="{5ED3200E-FF1C-487A-8CA4-5AB49FFD3D6D}"/>
              </a:ext>
            </a:extLst>
          </p:cNvPr>
          <p:cNvSpPr/>
          <p:nvPr/>
        </p:nvSpPr>
        <p:spPr>
          <a:xfrm>
            <a:off x="356769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Aprendiz con falencias en  temática</a:t>
            </a:r>
          </a:p>
        </p:txBody>
      </p:sp>
      <p:cxnSp>
        <p:nvCxnSpPr>
          <p:cNvPr id="35" name="Conector recto de flecha 34">
            <a:extLst>
              <a:ext uri="{FF2B5EF4-FFF2-40B4-BE49-F238E27FC236}">
                <a16:creationId xmlns:a16="http://schemas.microsoft.com/office/drawing/2014/main" id="{CB4688CF-D9BA-4448-898A-6AAAFDF252CF}"/>
              </a:ext>
            </a:extLst>
          </p:cNvPr>
          <p:cNvCxnSpPr>
            <a:cxnSpLocks/>
            <a:stCxn id="8" idx="2"/>
            <a:endCxn id="14" idx="0"/>
          </p:cNvCxnSpPr>
          <p:nvPr/>
        </p:nvCxnSpPr>
        <p:spPr>
          <a:xfrm rot="5400000">
            <a:off x="4161675" y="3021176"/>
            <a:ext cx="705681" cy="355065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recto de flecha 36">
            <a:extLst>
              <a:ext uri="{FF2B5EF4-FFF2-40B4-BE49-F238E27FC236}">
                <a16:creationId xmlns:a16="http://schemas.microsoft.com/office/drawing/2014/main" id="{08356C72-1EEA-40D4-BCC0-1CA799B3E470}"/>
              </a:ext>
            </a:extLst>
          </p:cNvPr>
          <p:cNvCxnSpPr>
            <a:cxnSpLocks/>
            <a:stCxn id="8" idx="2"/>
            <a:endCxn id="16" idx="0"/>
          </p:cNvCxnSpPr>
          <p:nvPr/>
        </p:nvCxnSpPr>
        <p:spPr>
          <a:xfrm rot="5400000">
            <a:off x="5936332" y="4795835"/>
            <a:ext cx="705682" cy="133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BAE081D1-63C5-4004-932B-86E562BE3018}"/>
              </a:ext>
            </a:extLst>
          </p:cNvPr>
          <p:cNvCxnSpPr>
            <a:cxnSpLocks/>
            <a:stCxn id="8" idx="0"/>
            <a:endCxn id="19" idx="2"/>
          </p:cNvCxnSpPr>
          <p:nvPr/>
        </p:nvCxnSpPr>
        <p:spPr>
          <a:xfrm rot="16200000" flipV="1">
            <a:off x="5031511" y="2110510"/>
            <a:ext cx="948212" cy="156845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Rectángulo: esquinas redondeadas 52">
            <a:extLst>
              <a:ext uri="{FF2B5EF4-FFF2-40B4-BE49-F238E27FC236}">
                <a16:creationId xmlns:a16="http://schemas.microsoft.com/office/drawing/2014/main" id="{2F4FD174-18C3-42DC-A22E-33046696ECCD}"/>
              </a:ext>
            </a:extLst>
          </p:cNvPr>
          <p:cNvSpPr/>
          <p:nvPr/>
        </p:nvSpPr>
        <p:spPr>
          <a:xfrm>
            <a:off x="8434470" y="5155947"/>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Desarrollo de temática con ejemplos complejos </a:t>
            </a:r>
          </a:p>
        </p:txBody>
      </p:sp>
      <p:sp>
        <p:nvSpPr>
          <p:cNvPr id="57" name="Rectángulo: esquinas redondeadas 56">
            <a:extLst>
              <a:ext uri="{FF2B5EF4-FFF2-40B4-BE49-F238E27FC236}">
                <a16:creationId xmlns:a16="http://schemas.microsoft.com/office/drawing/2014/main" id="{FF682611-7460-48D2-9927-17CBF1386B2B}"/>
              </a:ext>
            </a:extLst>
          </p:cNvPr>
          <p:cNvSpPr/>
          <p:nvPr/>
        </p:nvSpPr>
        <p:spPr>
          <a:xfrm>
            <a:off x="711968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Deficiencia a la hora de realizar practicas </a:t>
            </a:r>
          </a:p>
        </p:txBody>
      </p:sp>
      <p:cxnSp>
        <p:nvCxnSpPr>
          <p:cNvPr id="59" name="Conector recto de flecha 58">
            <a:extLst>
              <a:ext uri="{FF2B5EF4-FFF2-40B4-BE49-F238E27FC236}">
                <a16:creationId xmlns:a16="http://schemas.microsoft.com/office/drawing/2014/main" id="{6AC3F21E-8E4F-4DEF-B331-CD54BA6EC105}"/>
              </a:ext>
            </a:extLst>
          </p:cNvPr>
          <p:cNvCxnSpPr>
            <a:cxnSpLocks/>
            <a:stCxn id="8" idx="2"/>
            <a:endCxn id="53" idx="0"/>
          </p:cNvCxnSpPr>
          <p:nvPr/>
        </p:nvCxnSpPr>
        <p:spPr>
          <a:xfrm rot="16200000" flipH="1">
            <a:off x="7707689" y="3025816"/>
            <a:ext cx="712284" cy="354797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6D6E919E-40F4-4378-8FCF-612B27DCC0CA}"/>
              </a:ext>
            </a:extLst>
          </p:cNvPr>
          <p:cNvCxnSpPr>
            <a:cxnSpLocks/>
            <a:stCxn id="8" idx="0"/>
            <a:endCxn id="57" idx="2"/>
          </p:cNvCxnSpPr>
          <p:nvPr/>
        </p:nvCxnSpPr>
        <p:spPr>
          <a:xfrm rot="5400000" flipH="1" flipV="1">
            <a:off x="6807505" y="1902967"/>
            <a:ext cx="948212" cy="198353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199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21297" y="-4974"/>
            <a:ext cx="9470703"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74927"/>
              <a:gd name="connsiteX1" fmla="*/ 4584879 w 4584879"/>
              <a:gd name="connsiteY1" fmla="*/ 0 h 6874927"/>
              <a:gd name="connsiteX2" fmla="*/ 3135315 w 4584879"/>
              <a:gd name="connsiteY2" fmla="*/ 6874927 h 6874927"/>
              <a:gd name="connsiteX3" fmla="*/ 0 w 4584879"/>
              <a:gd name="connsiteY3" fmla="*/ 6863976 h 6874927"/>
              <a:gd name="connsiteX4" fmla="*/ 0 w 4584879"/>
              <a:gd name="connsiteY4" fmla="*/ 0 h 6874927"/>
              <a:gd name="connsiteX0" fmla="*/ 0 w 4339037"/>
              <a:gd name="connsiteY0" fmla="*/ 0 h 6874927"/>
              <a:gd name="connsiteX1" fmla="*/ 4339037 w 4339037"/>
              <a:gd name="connsiteY1" fmla="*/ 0 h 6874927"/>
              <a:gd name="connsiteX2" fmla="*/ 3135315 w 4339037"/>
              <a:gd name="connsiteY2" fmla="*/ 6874927 h 6874927"/>
              <a:gd name="connsiteX3" fmla="*/ 0 w 4339037"/>
              <a:gd name="connsiteY3" fmla="*/ 6863976 h 6874927"/>
              <a:gd name="connsiteX4" fmla="*/ 0 w 4339037"/>
              <a:gd name="connsiteY4" fmla="*/ 0 h 6874927"/>
              <a:gd name="connsiteX0" fmla="*/ 0 w 4339037"/>
              <a:gd name="connsiteY0" fmla="*/ 0 h 6874927"/>
              <a:gd name="connsiteX1" fmla="*/ 4339037 w 4339037"/>
              <a:gd name="connsiteY1" fmla="*/ 0 h 6874927"/>
              <a:gd name="connsiteX2" fmla="*/ 3325969 w 4339037"/>
              <a:gd name="connsiteY2" fmla="*/ 6874927 h 6874927"/>
              <a:gd name="connsiteX3" fmla="*/ 0 w 4339037"/>
              <a:gd name="connsiteY3" fmla="*/ 6863976 h 6874927"/>
              <a:gd name="connsiteX4" fmla="*/ 0 w 4339037"/>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037" h="6874927">
                <a:moveTo>
                  <a:pt x="0" y="0"/>
                </a:moveTo>
                <a:lnTo>
                  <a:pt x="4339037" y="0"/>
                </a:lnTo>
                <a:lnTo>
                  <a:pt x="3325969"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6" name="Straight Connector 8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478306"/>
            <a:ext cx="4049486" cy="33916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1798" y="8966"/>
            <a:ext cx="658529" cy="68609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7CE0E68-9EDC-481E-A5AF-0E0FE6915C69}"/>
              </a:ext>
            </a:extLst>
          </p:cNvPr>
          <p:cNvPicPr>
            <a:picLocks noGrp="1" noChangeAspect="1"/>
          </p:cNvPicPr>
          <p:nvPr>
            <p:ph sz="half" idx="2"/>
          </p:nvPr>
        </p:nvPicPr>
        <p:blipFill>
          <a:blip r:embed="rId2"/>
          <a:stretch>
            <a:fillRect/>
          </a:stretch>
        </p:blipFill>
        <p:spPr>
          <a:xfrm>
            <a:off x="35536" y="927211"/>
            <a:ext cx="8615803" cy="5899541"/>
          </a:xfrm>
          <a:prstGeom prst="rect">
            <a:avLst/>
          </a:prstGeom>
        </p:spPr>
      </p:pic>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8114086" y="-40590"/>
            <a:ext cx="4042378" cy="1695332"/>
          </a:xfrm>
        </p:spPr>
        <p:txBody>
          <a:bodyPr vert="horz" lIns="91440" tIns="45720" rIns="91440" bIns="45720" rtlCol="0" anchor="b">
            <a:normAutofit/>
          </a:bodyPr>
          <a:lstStyle/>
          <a:p>
            <a:pPr algn="r"/>
            <a:r>
              <a:rPr lang="en-US" dirty="0"/>
              <a:t>A</a:t>
            </a:r>
            <a:r>
              <a:rPr lang="en-US" sz="3200" dirty="0"/>
              <a:t>RQUITECTURA DE LA AUTOMATIZACIÓN</a:t>
            </a:r>
          </a:p>
        </p:txBody>
      </p:sp>
    </p:spTree>
    <p:extLst>
      <p:ext uri="{BB962C8B-B14F-4D97-AF65-F5344CB8AC3E}">
        <p14:creationId xmlns:p14="http://schemas.microsoft.com/office/powerpoint/2010/main" val="293365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3851C1C-90B4-4D68-8D77-ACEDEBF97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a:extLst>
              <a:ext uri="{FF2B5EF4-FFF2-40B4-BE49-F238E27FC236}">
                <a16:creationId xmlns:a16="http://schemas.microsoft.com/office/drawing/2014/main" id="{66A6C3B0-6FDC-4B35-B7CE-CC75F30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10952"/>
            <a:ext cx="5037413" cy="6881907"/>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 name="connsiteX0" fmla="*/ 1916832 w 6132997"/>
              <a:gd name="connsiteY0" fmla="*/ 0 h 6892855"/>
              <a:gd name="connsiteX1" fmla="*/ 6132997 w 6132997"/>
              <a:gd name="connsiteY1" fmla="*/ 10951 h 6892855"/>
              <a:gd name="connsiteX2" fmla="*/ 6132997 w 6132997"/>
              <a:gd name="connsiteY2" fmla="*/ 6868949 h 6892855"/>
              <a:gd name="connsiteX3" fmla="*/ 0 w 6132997"/>
              <a:gd name="connsiteY3" fmla="*/ 6892855 h 6892855"/>
              <a:gd name="connsiteX4" fmla="*/ 1916832 w 6132997"/>
              <a:gd name="connsiteY4" fmla="*/ 0 h 6892855"/>
              <a:gd name="connsiteX0" fmla="*/ 2210210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210210 w 6426375"/>
              <a:gd name="connsiteY4" fmla="*/ 0 h 6881905"/>
              <a:gd name="connsiteX0" fmla="*/ 2755055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755055 w 6426375"/>
              <a:gd name="connsiteY4" fmla="*/ 0 h 688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375" h="6881905">
                <a:moveTo>
                  <a:pt x="2755055" y="0"/>
                </a:moveTo>
                <a:lnTo>
                  <a:pt x="6426375" y="10951"/>
                </a:lnTo>
                <a:lnTo>
                  <a:pt x="6426375" y="6868949"/>
                </a:lnTo>
                <a:lnTo>
                  <a:pt x="0" y="6881905"/>
                </a:lnTo>
                <a:lnTo>
                  <a:pt x="275505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F6F135C-352B-4218-8C4A-72DA56E2B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486400" y="0"/>
            <a:ext cx="6705600" cy="199853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58AD04-C5C5-4EED-9739-2CCED698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68513" y="4035406"/>
            <a:ext cx="4723487" cy="28225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A09171-30F7-4DDD-8406-68606DFBE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34056" y="0"/>
            <a:ext cx="2036307" cy="68709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BE90D482-8E67-44BD-8F8D-A110AA3BD404}"/>
              </a:ext>
            </a:extLst>
          </p:cNvPr>
          <p:cNvPicPr>
            <a:picLocks noChangeAspect="1"/>
          </p:cNvPicPr>
          <p:nvPr/>
        </p:nvPicPr>
        <p:blipFill>
          <a:blip r:embed="rId2"/>
          <a:stretch>
            <a:fillRect/>
          </a:stretch>
        </p:blipFill>
        <p:spPr>
          <a:xfrm>
            <a:off x="1144438" y="654339"/>
            <a:ext cx="9673087" cy="5880000"/>
          </a:xfrm>
          <a:prstGeom prst="rect">
            <a:avLst/>
          </a:prstGeom>
        </p:spPr>
      </p:pic>
    </p:spTree>
    <p:extLst>
      <p:ext uri="{BB962C8B-B14F-4D97-AF65-F5344CB8AC3E}">
        <p14:creationId xmlns:p14="http://schemas.microsoft.com/office/powerpoint/2010/main" val="302306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CIrcuito electrónico</a:t>
            </a:r>
          </a:p>
        </p:txBody>
      </p:sp>
      <p:cxnSp>
        <p:nvCxnSpPr>
          <p:cNvPr id="57" name="Straight Connector 56">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FCC4E7D9-F8AC-44D9-BA2D-2C11D190C3BB}"/>
              </a:ext>
            </a:extLst>
          </p:cNvPr>
          <p:cNvPicPr>
            <a:picLocks noGrp="1" noChangeAspect="1"/>
          </p:cNvPicPr>
          <p:nvPr>
            <p:ph sz="half" idx="2"/>
          </p:nvPr>
        </p:nvPicPr>
        <p:blipFill>
          <a:blip r:embed="rId2"/>
          <a:stretch>
            <a:fillRect/>
          </a:stretch>
        </p:blipFill>
        <p:spPr>
          <a:xfrm>
            <a:off x="2006961" y="533400"/>
            <a:ext cx="8178077" cy="3721025"/>
          </a:xfrm>
          <a:prstGeom prst="rect">
            <a:avLst/>
          </a:prstGeom>
        </p:spPr>
      </p:pic>
    </p:spTree>
    <p:extLst>
      <p:ext uri="{BB962C8B-B14F-4D97-AF65-F5344CB8AC3E}">
        <p14:creationId xmlns:p14="http://schemas.microsoft.com/office/powerpoint/2010/main" val="1404049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CREANDO LA BASE DE DATOS FIREBASE</a:t>
            </a:r>
          </a:p>
        </p:txBody>
      </p:sp>
      <p:cxnSp>
        <p:nvCxnSpPr>
          <p:cNvPr id="26" name="Straight Connector 2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a:hlinkClick r:id="" action="ppaction://media"/>
            <a:extLst>
              <a:ext uri="{FF2B5EF4-FFF2-40B4-BE49-F238E27FC236}">
                <a16:creationId xmlns:a16="http://schemas.microsoft.com/office/drawing/2014/main" id="{F308CC84-E367-4740-91C6-F0E376BBA98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Para mayor información de que es y como funciona Firebase, puedes dirigirte a:</a:t>
            </a:r>
          </a:p>
          <a:p>
            <a:pPr lvl="1"/>
            <a:r>
              <a:rPr lang="en-US">
                <a:ea typeface="+mn-lt"/>
                <a:cs typeface="+mn-lt"/>
                <a:hlinkClick r:id="rId4"/>
              </a:rPr>
              <a:t>https://firebase.google.com/?authuser=0</a:t>
            </a:r>
            <a:endParaRPr lang="en-US">
              <a:ea typeface="+mn-lt"/>
              <a:cs typeface="+mn-lt"/>
            </a:endParaRPr>
          </a:p>
          <a:p>
            <a:pPr lvl="1"/>
            <a:r>
              <a:rPr lang="en-US">
                <a:ea typeface="+mn-lt"/>
                <a:cs typeface="+mn-lt"/>
                <a:hlinkClick r:id="rId5"/>
              </a:rPr>
              <a:t>https://www.youtube.com/playlist?list=PLl-K7zZEsYLmOF_07IayrTntevxtbUxDL</a:t>
            </a:r>
          </a:p>
          <a:p>
            <a:r>
              <a:rPr lang="en-US">
                <a:ea typeface="+mn-lt"/>
                <a:cs typeface="+mn-lt"/>
              </a:rPr>
              <a:t>Con una cuenta google o misena puedes crear tu base de datos y muchas cosas más de forma gratuita, fácil e intuitiva</a:t>
            </a:r>
          </a:p>
        </p:txBody>
      </p:sp>
      <p:cxnSp>
        <p:nvCxnSpPr>
          <p:cNvPr id="32" name="Straight Connector 3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66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INSTALAndo librerias en arduino</a:t>
            </a:r>
          </a:p>
        </p:txBody>
      </p:sp>
      <p:cxnSp>
        <p:nvCxnSpPr>
          <p:cNvPr id="28" name="Straight Connector 2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hlinkClick r:id="" action="ppaction://media"/>
            <a:extLst>
              <a:ext uri="{FF2B5EF4-FFF2-40B4-BE49-F238E27FC236}">
                <a16:creationId xmlns:a16="http://schemas.microsoft.com/office/drawing/2014/main" id="{E9D00FAF-62CF-4B01-B317-E51B3E78514F}"/>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Hay que tener en cuenta que hay diferentes librerías; unas son para el ESP8266 y hay otras pasa diferentes modulos WiFii de arduino.</a:t>
            </a:r>
          </a:p>
          <a:p>
            <a:r>
              <a:rPr lang="en-US"/>
              <a:t>En este caso el curso es para la ESP8266.</a:t>
            </a:r>
          </a:p>
        </p:txBody>
      </p:sp>
      <p:cxnSp>
        <p:nvCxnSpPr>
          <p:cNvPr id="34" name="Straight Connector 3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82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Escribiendo código en ESP8266</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9A41CF8-4C3C-4E37-AB6B-29D6EFFF57E6}"/>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Programando en Arduino, encontraremos unos codigos ejemplo muy completos y que nos ayuda a realizar consultas y escrituras en la base de datos firebase (set(), push(), get(), remove();</a:t>
            </a:r>
          </a:p>
          <a:p>
            <a:r>
              <a:rPr lang="en-US"/>
              <a:t>La base de datos es NoSQL, en formato JSON, y esto permite que sea una Base de datos de fácil consulta y abierta.</a:t>
            </a:r>
          </a:p>
          <a:p>
            <a:r>
              <a:rPr lang="en-US"/>
              <a:t>Se puede exportar o importar</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3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Comunicando el esp8266 con google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DF0D3BE3-4215-4B71-8325-37879617457C}"/>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E60218F9-A92D-4227-B0FF-C680A98F7BCF}"/>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el código al ESP8266, permite una conexión al Wiffi de tu sitio de trabajo u hogar y luego empezar automaticamente a emitir y recibir info a la base de datos.</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Creando la app y configurandola con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AAA1AAA0-85A9-481E-85D8-BC985C3EAA39}"/>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45A0265E-9A07-4DCE-A312-A9DF868E34D4}"/>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Hay dos formas de hacer la configuración, pero afortunadamente Android Studio ya posee modulos y asistentes de configuración para el Firebase, en este tutorial se aplica dicho asistente.</a:t>
            </a:r>
          </a:p>
          <a:p>
            <a:r>
              <a:rPr lang="en-US"/>
              <a:t>Si quieres saber más sobre la programación de Android Studio para construir tus propias app, recomiendo seguir el siguiente tutorial:</a:t>
            </a:r>
          </a:p>
          <a:p>
            <a:pPr lvl="1"/>
            <a:r>
              <a:rPr lang="en-US">
                <a:ea typeface="+mn-lt"/>
                <a:cs typeface="+mn-lt"/>
                <a:hlinkClick r:id="rId4"/>
              </a:rPr>
              <a:t>https://www.youtube.com/watch?v=tyx05coXixw&amp;list=PLyvsggKtwbLX06iMtXnRGX5lyjiiMaT2y</a:t>
            </a:r>
            <a:endParaRPr lang="en-US">
              <a:ea typeface="+mn-lt"/>
              <a:cs typeface="+mn-lt"/>
            </a:endParaRPr>
          </a:p>
          <a:p>
            <a:pPr lvl="1"/>
            <a:r>
              <a:rPr lang="en-US"/>
              <a:t>Esos videotutoriales son super completos y a un muy buen ritmo de aprendizaje.</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59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7EBBE-2B5D-40F3-AF77-CD69C21EA2F5}"/>
              </a:ext>
            </a:extLst>
          </p:cNvPr>
          <p:cNvSpPr>
            <a:spLocks noGrp="1"/>
          </p:cNvSpPr>
          <p:nvPr>
            <p:ph type="title"/>
          </p:nvPr>
        </p:nvSpPr>
        <p:spPr>
          <a:xfrm>
            <a:off x="1290430" y="17607"/>
            <a:ext cx="9906000" cy="1382156"/>
          </a:xfrm>
        </p:spPr>
        <p:txBody>
          <a:bodyPr/>
          <a:lstStyle/>
          <a:p>
            <a:r>
              <a:rPr lang="es-CO"/>
              <a:t>Componentes </a:t>
            </a:r>
            <a:r>
              <a:rPr lang="es-CO" err="1"/>
              <a:t>iot</a:t>
            </a:r>
            <a:endParaRPr lang="es-CO"/>
          </a:p>
        </p:txBody>
      </p:sp>
      <p:graphicFrame>
        <p:nvGraphicFramePr>
          <p:cNvPr id="4" name="Marcador de contenido 3">
            <a:extLst>
              <a:ext uri="{FF2B5EF4-FFF2-40B4-BE49-F238E27FC236}">
                <a16:creationId xmlns:a16="http://schemas.microsoft.com/office/drawing/2014/main" id="{E51B51CA-FE25-47D5-93FE-D4646FCF9A4E}"/>
              </a:ext>
            </a:extLst>
          </p:cNvPr>
          <p:cNvGraphicFramePr>
            <a:graphicFrameLocks noGrp="1"/>
          </p:cNvGraphicFramePr>
          <p:nvPr>
            <p:ph idx="1"/>
            <p:extLst>
              <p:ext uri="{D42A27DB-BD31-4B8C-83A1-F6EECF244321}">
                <p14:modId xmlns:p14="http://schemas.microsoft.com/office/powerpoint/2010/main" val="3231046443"/>
              </p:ext>
            </p:extLst>
          </p:nvPr>
        </p:nvGraphicFramePr>
        <p:xfrm>
          <a:off x="0" y="786064"/>
          <a:ext cx="11476382" cy="5826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esquinas redondeadas 4">
            <a:extLst>
              <a:ext uri="{FF2B5EF4-FFF2-40B4-BE49-F238E27FC236}">
                <a16:creationId xmlns:a16="http://schemas.microsoft.com/office/drawing/2014/main" id="{806E5B38-7ADF-414B-B310-D8C4B3352FB8}"/>
              </a:ext>
            </a:extLst>
          </p:cNvPr>
          <p:cNvSpPr/>
          <p:nvPr/>
        </p:nvSpPr>
        <p:spPr>
          <a:xfrm>
            <a:off x="9286983" y="3563698"/>
            <a:ext cx="2716696" cy="12622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Dispositivos, hardware, conectividad, infraestructura, </a:t>
            </a:r>
            <a:r>
              <a:rPr lang="es-CO" err="1"/>
              <a:t>cloud</a:t>
            </a:r>
            <a:r>
              <a:rPr lang="es-CO"/>
              <a:t>, etc.</a:t>
            </a:r>
          </a:p>
        </p:txBody>
      </p:sp>
      <p:sp>
        <p:nvSpPr>
          <p:cNvPr id="7" name="Diagrama de flujo: proceso alternativo 6">
            <a:extLst>
              <a:ext uri="{FF2B5EF4-FFF2-40B4-BE49-F238E27FC236}">
                <a16:creationId xmlns:a16="http://schemas.microsoft.com/office/drawing/2014/main" id="{8528BCC0-044D-456C-90D8-35F5F026FA62}"/>
              </a:ext>
            </a:extLst>
          </p:cNvPr>
          <p:cNvSpPr/>
          <p:nvPr/>
        </p:nvSpPr>
        <p:spPr>
          <a:xfrm>
            <a:off x="1669774" y="4606167"/>
            <a:ext cx="2252870" cy="100716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s-CO"/>
              <a:t>Software, Big Data, </a:t>
            </a:r>
            <a:r>
              <a:rPr lang="es-CO" err="1"/>
              <a:t>Analitica</a:t>
            </a:r>
            <a:r>
              <a:rPr lang="es-CO"/>
              <a:t>, Machine </a:t>
            </a:r>
            <a:r>
              <a:rPr lang="es-CO" err="1"/>
              <a:t>Learning</a:t>
            </a:r>
            <a:r>
              <a:rPr lang="es-CO"/>
              <a:t>, IA</a:t>
            </a:r>
          </a:p>
        </p:txBody>
      </p:sp>
      <p:sp>
        <p:nvSpPr>
          <p:cNvPr id="8" name="Diagrama de flujo: proceso alternativo 7">
            <a:extLst>
              <a:ext uri="{FF2B5EF4-FFF2-40B4-BE49-F238E27FC236}">
                <a16:creationId xmlns:a16="http://schemas.microsoft.com/office/drawing/2014/main" id="{D860D92F-CCFD-4545-84F7-A97CD16B4762}"/>
              </a:ext>
            </a:extLst>
          </p:cNvPr>
          <p:cNvSpPr/>
          <p:nvPr/>
        </p:nvSpPr>
        <p:spPr>
          <a:xfrm>
            <a:off x="7381460" y="1735516"/>
            <a:ext cx="2451653" cy="927652"/>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Procesos de negocio, estrategia, procesos personas</a:t>
            </a:r>
          </a:p>
        </p:txBody>
      </p:sp>
    </p:spTree>
    <p:extLst>
      <p:ext uri="{BB962C8B-B14F-4D97-AF65-F5344CB8AC3E}">
        <p14:creationId xmlns:p14="http://schemas.microsoft.com/office/powerpoint/2010/main" val="219415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PROgramando lo visual de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323F2E2-821A-4298-AD11-8F044273B10B}"/>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parte visual de la app, se puede programar de dos maneras, unas es con comandos XML y la otra es con ubicación espacial de cada uno de los objetos a visualizar.</a:t>
            </a:r>
          </a:p>
          <a:p>
            <a:r>
              <a:rPr lang="en-US"/>
              <a:t>En este tutorial se ve un poco de ambas.</a:t>
            </a:r>
          </a:p>
          <a:p>
            <a:r>
              <a:rPr lang="en-US"/>
              <a:t>Si deseas aprender más sobre este proceso de programación te recomiendo los videotutoriales nombrados anterioremente.</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12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4100"/>
              <a:t>PROGRAMANDO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029A4D5F-54F0-4827-9C3A-DC72CA9E2A22}"/>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programación se realiza en JAVA, se aplica un poco de notación húngara y se logra ordenar la programación lo más estructurada posible, teniendo en cuenta que en un sistema más complejo, se debe usar un programación orientada a objetos.</a:t>
            </a:r>
          </a:p>
          <a:p>
            <a:r>
              <a:rPr lang="en-US"/>
              <a:t>También se puede programar en Kotlin, pero no es usado en este tutorial</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86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Comunicando la app con firebase</a:t>
            </a:r>
          </a:p>
        </p:txBody>
      </p:sp>
      <p:cxnSp>
        <p:nvCxnSpPr>
          <p:cNvPr id="48" name="Straight Connector 4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6841CA4-BC90-4CFC-910E-999B67B0A94A}"/>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la app al celular, se logra una comunicación inmediata con la base de datos de firebase, generando lecturas y escrituras de nuevos datos.</a:t>
            </a:r>
          </a:p>
          <a:p>
            <a:r>
              <a:rPr lang="en-US"/>
              <a:t>Es posible usar el get(),put(),push(),delete().</a:t>
            </a:r>
          </a:p>
        </p:txBody>
      </p:sp>
      <p:cxnSp>
        <p:nvCxnSpPr>
          <p:cNvPr id="54" name="Straight Connector 5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7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100"/>
              <a:t>Integrando el esp8266 con la app y google firebase</a:t>
            </a:r>
          </a:p>
        </p:txBody>
      </p:sp>
      <p:cxnSp>
        <p:nvCxnSpPr>
          <p:cNvPr id="52" name="Straight Connector 51">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9BE43962-0FC3-4964-BA38-08602C6ED3F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lograr cominicar cada una de las términales del ejemplo a firebase, se logra una estable y rápida comunicación entre la app y el circuito electrónico.</a:t>
            </a:r>
          </a:p>
          <a:p>
            <a:r>
              <a:rPr lang="en-US"/>
              <a:t>En los códigos de los videos anteriores se encuentran pequeñas diferencias en el tipo de dato que se descarga desde el firebase, ten cuidado con eso.</a:t>
            </a:r>
          </a:p>
        </p:txBody>
      </p:sp>
      <p:cxnSp>
        <p:nvCxnSpPr>
          <p:cNvPr id="58" name="Straight Connector 57">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871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a:t>USo y </a:t>
            </a:r>
            <a:r>
              <a:rPr lang="en-US" err="1"/>
              <a:t>facturación</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3BD6439-FB61-42E3-9451-BE0FD565A550}"/>
              </a:ext>
            </a:extLst>
          </p:cNvPr>
          <p:cNvPicPr>
            <a:picLocks noGrp="1" noChangeAspect="1"/>
          </p:cNvPicPr>
          <p:nvPr>
            <p:ph sz="half" idx="1"/>
          </p:nvPr>
        </p:nvPicPr>
        <p:blipFill>
          <a:blip r:embed="rId2"/>
          <a:stretch>
            <a:fillRect/>
          </a:stretch>
        </p:blipFill>
        <p:spPr>
          <a:xfrm>
            <a:off x="533400" y="1864518"/>
            <a:ext cx="5562600" cy="3128962"/>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Debido a que el codigo de arduino realizar una constante lectura de datos desde el Firebase, esto refleja descargas de la Base de Datos, la cual en el modo gratuito, tiene un limite de 10 GB por mes.</a:t>
            </a:r>
          </a:p>
          <a:p>
            <a:r>
              <a:rPr lang="en-US"/>
              <a:t>Para este ajemplo se vio evidenciado que cada descarga de info debe tener una itinerancia de mínimo 100 ms, lo que permitirá al mes no superar las 10 GB de espacio gratuito y no generar así cobros desde el google Cloud.</a:t>
            </a:r>
          </a:p>
          <a:p>
            <a:r>
              <a:rPr lang="en-US"/>
              <a:t>Aún así, es un muy buen tiempo para esperar una lectura desde el Firebase vía internet.</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84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7" name="Rectángulo 6">
            <a:extLst>
              <a:ext uri="{FF2B5EF4-FFF2-40B4-BE49-F238E27FC236}">
                <a16:creationId xmlns:a16="http://schemas.microsoft.com/office/drawing/2014/main" id="{4F21F46D-F594-4C56-97C4-EDF7E8D083A8}"/>
              </a:ext>
            </a:extLst>
          </p:cNvPr>
          <p:cNvSpPr/>
          <p:nvPr/>
        </p:nvSpPr>
        <p:spPr>
          <a:xfrm>
            <a:off x="0" y="4881488"/>
            <a:ext cx="12192000" cy="19765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464234" y="5247249"/>
            <a:ext cx="10879330" cy="1010101"/>
          </a:xfrm>
        </p:spPr>
        <p:txBody>
          <a:bodyPr anchor="ctr">
            <a:normAutofit/>
          </a:bodyPr>
          <a:lstStyle/>
          <a:p>
            <a:r>
              <a:rPr lang="es-CO"/>
              <a:t>GRACIAS</a:t>
            </a:r>
            <a:endParaRPr lang="es-CO" sz="4000"/>
          </a:p>
        </p:txBody>
      </p:sp>
    </p:spTree>
    <p:extLst>
      <p:ext uri="{BB962C8B-B14F-4D97-AF65-F5344CB8AC3E}">
        <p14:creationId xmlns:p14="http://schemas.microsoft.com/office/powerpoint/2010/main" val="188046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8FFFC2-35C1-46B4-80F1-A84983EE1CA2}"/>
              </a:ext>
            </a:extLst>
          </p:cNvPr>
          <p:cNvPicPr>
            <a:picLocks noChangeAspect="1"/>
          </p:cNvPicPr>
          <p:nvPr/>
        </p:nvPicPr>
        <p:blipFill rotWithShape="1">
          <a:blip r:embed="rId2"/>
          <a:srcRect l="12808" t="15368" r="9769" b="7261"/>
          <a:stretch/>
        </p:blipFill>
        <p:spPr>
          <a:xfrm>
            <a:off x="6294783" y="3131346"/>
            <a:ext cx="5435632" cy="3053999"/>
          </a:xfrm>
          <a:prstGeom prst="rect">
            <a:avLst/>
          </a:prstGeom>
          <a:ln>
            <a:noFill/>
          </a:ln>
          <a:effectLst>
            <a:outerShdw blurRad="292100" dist="139700" dir="2700000" algn="tl" rotWithShape="0">
              <a:srgbClr val="333333">
                <a:alpha val="65000"/>
              </a:srgbClr>
            </a:outerShdw>
          </a:effectLst>
        </p:spPr>
      </p:pic>
      <p:sp>
        <p:nvSpPr>
          <p:cNvPr id="3" name="CuadroTexto 2">
            <a:extLst>
              <a:ext uri="{FF2B5EF4-FFF2-40B4-BE49-F238E27FC236}">
                <a16:creationId xmlns:a16="http://schemas.microsoft.com/office/drawing/2014/main" id="{6A2B3306-3E3A-4B05-81B9-EDF195020F3C}"/>
              </a:ext>
            </a:extLst>
          </p:cNvPr>
          <p:cNvSpPr txBox="1"/>
          <p:nvPr/>
        </p:nvSpPr>
        <p:spPr>
          <a:xfrm>
            <a:off x="1126434" y="6140646"/>
            <a:ext cx="7468711" cy="461665"/>
          </a:xfrm>
          <a:prstGeom prst="rect">
            <a:avLst/>
          </a:prstGeom>
          <a:noFill/>
        </p:spPr>
        <p:txBody>
          <a:bodyPr wrap="none" rtlCol="0">
            <a:spAutoFit/>
          </a:bodyPr>
          <a:lstStyle/>
          <a:p>
            <a:r>
              <a:rPr lang="es-CO" sz="2400"/>
              <a:t>“Un pueblo que no conoce su historia esta condenada a repetirla”</a:t>
            </a:r>
          </a:p>
        </p:txBody>
      </p:sp>
      <p:pic>
        <p:nvPicPr>
          <p:cNvPr id="4" name="Imagen 3">
            <a:extLst>
              <a:ext uri="{FF2B5EF4-FFF2-40B4-BE49-F238E27FC236}">
                <a16:creationId xmlns:a16="http://schemas.microsoft.com/office/drawing/2014/main" id="{0EEAEEE2-1650-4579-83A9-A4DF62428D53}"/>
              </a:ext>
            </a:extLst>
          </p:cNvPr>
          <p:cNvPicPr>
            <a:picLocks noChangeAspect="1"/>
          </p:cNvPicPr>
          <p:nvPr/>
        </p:nvPicPr>
        <p:blipFill rotWithShape="1">
          <a:blip r:embed="rId3"/>
          <a:srcRect l="12808" t="39585" r="11500" b="6234"/>
          <a:stretch/>
        </p:blipFill>
        <p:spPr>
          <a:xfrm>
            <a:off x="461584" y="144144"/>
            <a:ext cx="6831675" cy="2749332"/>
          </a:xfrm>
          <a:prstGeom prst="rect">
            <a:avLst/>
          </a:prstGeom>
        </p:spPr>
      </p:pic>
    </p:spTree>
    <p:extLst>
      <p:ext uri="{BB962C8B-B14F-4D97-AF65-F5344CB8AC3E}">
        <p14:creationId xmlns:p14="http://schemas.microsoft.com/office/powerpoint/2010/main" val="339048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70128-3128-4ADC-98F8-2B10D8ADF2E2}"/>
              </a:ext>
            </a:extLst>
          </p:cNvPr>
          <p:cNvSpPr>
            <a:spLocks noGrp="1"/>
          </p:cNvSpPr>
          <p:nvPr>
            <p:ph type="title"/>
          </p:nvPr>
        </p:nvSpPr>
        <p:spPr>
          <a:xfrm>
            <a:off x="1143000" y="298569"/>
            <a:ext cx="9906000" cy="1382156"/>
          </a:xfrm>
        </p:spPr>
        <p:txBody>
          <a:bodyPr/>
          <a:lstStyle/>
          <a:p>
            <a:r>
              <a:rPr lang="es-CO"/>
              <a:t>Reflexiones hacia el futuro</a:t>
            </a:r>
          </a:p>
        </p:txBody>
      </p:sp>
      <p:sp>
        <p:nvSpPr>
          <p:cNvPr id="3" name="Marcador de contenido 2">
            <a:extLst>
              <a:ext uri="{FF2B5EF4-FFF2-40B4-BE49-F238E27FC236}">
                <a16:creationId xmlns:a16="http://schemas.microsoft.com/office/drawing/2014/main" id="{46EFBA1A-9C19-4B1B-854A-AECCCA3447E7}"/>
              </a:ext>
            </a:extLst>
          </p:cNvPr>
          <p:cNvSpPr>
            <a:spLocks noGrp="1"/>
          </p:cNvSpPr>
          <p:nvPr>
            <p:ph idx="1"/>
          </p:nvPr>
        </p:nvSpPr>
        <p:spPr>
          <a:xfrm>
            <a:off x="1143000" y="2009554"/>
            <a:ext cx="3668151" cy="813159"/>
          </a:xfrm>
        </p:spPr>
        <p:txBody>
          <a:bodyPr/>
          <a:lstStyle/>
          <a:p>
            <a:r>
              <a:rPr lang="es-CO"/>
              <a:t>Como será el 2030</a:t>
            </a:r>
          </a:p>
        </p:txBody>
      </p:sp>
      <p:pic>
        <p:nvPicPr>
          <p:cNvPr id="4" name="Imagen 3">
            <a:extLst>
              <a:ext uri="{FF2B5EF4-FFF2-40B4-BE49-F238E27FC236}">
                <a16:creationId xmlns:a16="http://schemas.microsoft.com/office/drawing/2014/main" id="{65031879-B580-4FB1-B08E-B5464D354151}"/>
              </a:ext>
            </a:extLst>
          </p:cNvPr>
          <p:cNvPicPr>
            <a:picLocks noChangeAspect="1"/>
          </p:cNvPicPr>
          <p:nvPr/>
        </p:nvPicPr>
        <p:blipFill>
          <a:blip r:embed="rId2"/>
          <a:stretch>
            <a:fillRect/>
          </a:stretch>
        </p:blipFill>
        <p:spPr>
          <a:xfrm>
            <a:off x="6096000" y="1659988"/>
            <a:ext cx="5444150" cy="3053220"/>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AE20A8C0-CF38-47BD-BE73-25445384419E}"/>
              </a:ext>
            </a:extLst>
          </p:cNvPr>
          <p:cNvPicPr>
            <a:picLocks noChangeAspect="1"/>
          </p:cNvPicPr>
          <p:nvPr/>
        </p:nvPicPr>
        <p:blipFill>
          <a:blip r:embed="rId3"/>
          <a:stretch>
            <a:fillRect/>
          </a:stretch>
        </p:blipFill>
        <p:spPr>
          <a:xfrm>
            <a:off x="380001" y="3272532"/>
            <a:ext cx="5511404" cy="3053220"/>
          </a:xfrm>
          <a:prstGeom prst="rect">
            <a:avLst/>
          </a:prstGeom>
          <a:ln>
            <a:noFill/>
          </a:ln>
          <a:effectLst>
            <a:outerShdw blurRad="292100" dist="139700" dir="2700000" algn="tl" rotWithShape="0">
              <a:srgbClr val="333333">
                <a:alpha val="65000"/>
              </a:srgbClr>
            </a:outerShdw>
          </a:effectLst>
        </p:spPr>
      </p:pic>
      <p:sp>
        <p:nvSpPr>
          <p:cNvPr id="6" name="Marcador de contenido 2">
            <a:extLst>
              <a:ext uri="{FF2B5EF4-FFF2-40B4-BE49-F238E27FC236}">
                <a16:creationId xmlns:a16="http://schemas.microsoft.com/office/drawing/2014/main" id="{6F8D02AF-EDC6-4109-9FF9-E13E0695466A}"/>
              </a:ext>
            </a:extLst>
          </p:cNvPr>
          <p:cNvSpPr txBox="1">
            <a:spLocks/>
          </p:cNvSpPr>
          <p:nvPr/>
        </p:nvSpPr>
        <p:spPr>
          <a:xfrm>
            <a:off x="7380849" y="4887019"/>
            <a:ext cx="3668151" cy="16902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a:t>Cultura digital</a:t>
            </a:r>
          </a:p>
          <a:p>
            <a:r>
              <a:rPr lang="es-CO"/>
              <a:t>Perfil profesional</a:t>
            </a:r>
          </a:p>
        </p:txBody>
      </p:sp>
    </p:spTree>
    <p:extLst>
      <p:ext uri="{BB962C8B-B14F-4D97-AF65-F5344CB8AC3E}">
        <p14:creationId xmlns:p14="http://schemas.microsoft.com/office/powerpoint/2010/main" val="364209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7D2E6-6AB0-4702-A6E7-7C406F1A0F1F}"/>
              </a:ext>
            </a:extLst>
          </p:cNvPr>
          <p:cNvSpPr>
            <a:spLocks noGrp="1"/>
          </p:cNvSpPr>
          <p:nvPr>
            <p:ph type="title"/>
          </p:nvPr>
        </p:nvSpPr>
        <p:spPr>
          <a:xfrm>
            <a:off x="1143000" y="175592"/>
            <a:ext cx="9906000" cy="1382156"/>
          </a:xfrm>
        </p:spPr>
        <p:txBody>
          <a:bodyPr/>
          <a:lstStyle/>
          <a:p>
            <a:r>
              <a:rPr lang="es-CO"/>
              <a:t>BPM</a:t>
            </a:r>
          </a:p>
        </p:txBody>
      </p:sp>
      <p:pic>
        <p:nvPicPr>
          <p:cNvPr id="4" name="Imagen 3">
            <a:extLst>
              <a:ext uri="{FF2B5EF4-FFF2-40B4-BE49-F238E27FC236}">
                <a16:creationId xmlns:a16="http://schemas.microsoft.com/office/drawing/2014/main" id="{FB2F1A58-B1C4-45AD-B9C6-B454AA77CEF1}"/>
              </a:ext>
            </a:extLst>
          </p:cNvPr>
          <p:cNvPicPr>
            <a:picLocks noChangeAspect="1"/>
          </p:cNvPicPr>
          <p:nvPr/>
        </p:nvPicPr>
        <p:blipFill rotWithShape="1">
          <a:blip r:embed="rId2">
            <a:clrChange>
              <a:clrFrom>
                <a:srgbClr val="FFFFFF"/>
              </a:clrFrom>
              <a:clrTo>
                <a:srgbClr val="FFFFFF">
                  <a:alpha val="0"/>
                </a:srgbClr>
              </a:clrTo>
            </a:clrChange>
          </a:blip>
          <a:srcRect l="11946" t="19086" r="10353" b="11973"/>
          <a:stretch/>
        </p:blipFill>
        <p:spPr>
          <a:xfrm>
            <a:off x="342046" y="1207536"/>
            <a:ext cx="10975291" cy="5474872"/>
          </a:xfrm>
          <a:prstGeom prst="rect">
            <a:avLst/>
          </a:prstGeom>
        </p:spPr>
      </p:pic>
    </p:spTree>
    <p:extLst>
      <p:ext uri="{BB962C8B-B14F-4D97-AF65-F5344CB8AC3E}">
        <p14:creationId xmlns:p14="http://schemas.microsoft.com/office/powerpoint/2010/main" val="65023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7E452-DCE8-4FB6-8B11-F30BAF922584}"/>
              </a:ext>
            </a:extLst>
          </p:cNvPr>
          <p:cNvSpPr>
            <a:spLocks noGrp="1"/>
          </p:cNvSpPr>
          <p:nvPr>
            <p:ph type="title"/>
          </p:nvPr>
        </p:nvSpPr>
        <p:spPr>
          <a:xfrm>
            <a:off x="1143000" y="182163"/>
            <a:ext cx="9906000" cy="1382156"/>
          </a:xfrm>
        </p:spPr>
        <p:txBody>
          <a:bodyPr/>
          <a:lstStyle/>
          <a:p>
            <a:r>
              <a:rPr lang="es-CO"/>
              <a:t>Programas</a:t>
            </a:r>
          </a:p>
        </p:txBody>
      </p:sp>
      <p:pic>
        <p:nvPicPr>
          <p:cNvPr id="1026" name="Picture 2" descr="Iniciando con Automation Service &gt; Modelar, Construir, Ejecutar">
            <a:extLst>
              <a:ext uri="{FF2B5EF4-FFF2-40B4-BE49-F238E27FC236}">
                <a16:creationId xmlns:a16="http://schemas.microsoft.com/office/drawing/2014/main" id="{EA29FD1D-4A37-4242-A2F1-22927B2B0C3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180" y="1526436"/>
            <a:ext cx="2847628" cy="3805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agen 3">
            <a:hlinkClick r:id="rId3"/>
            <a:extLst>
              <a:ext uri="{FF2B5EF4-FFF2-40B4-BE49-F238E27FC236}">
                <a16:creationId xmlns:a16="http://schemas.microsoft.com/office/drawing/2014/main" id="{4F1FCABC-5839-4ABB-A0BA-2584E62AF6DC}"/>
              </a:ext>
            </a:extLst>
          </p:cNvPr>
          <p:cNvPicPr>
            <a:picLocks noChangeAspect="1"/>
          </p:cNvPicPr>
          <p:nvPr/>
        </p:nvPicPr>
        <p:blipFill rotWithShape="1">
          <a:blip r:embed="rId4"/>
          <a:srcRect t="17831" r="83731" b="69651"/>
          <a:stretch/>
        </p:blipFill>
        <p:spPr>
          <a:xfrm>
            <a:off x="7406594" y="3257074"/>
            <a:ext cx="4227226" cy="1828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rchi | Malschaert Advies">
            <a:extLst>
              <a:ext uri="{FF2B5EF4-FFF2-40B4-BE49-F238E27FC236}">
                <a16:creationId xmlns:a16="http://schemas.microsoft.com/office/drawing/2014/main" id="{759FD3A9-B9A2-44CD-90A6-8CFB2194534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8264" y="533401"/>
            <a:ext cx="3756660" cy="21037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5" name="Imagen 4">
            <a:hlinkClick r:id="rId6"/>
            <a:extLst>
              <a:ext uri="{FF2B5EF4-FFF2-40B4-BE49-F238E27FC236}">
                <a16:creationId xmlns:a16="http://schemas.microsoft.com/office/drawing/2014/main" id="{E7DD8E03-9660-4B88-9817-05B2508F7346}"/>
              </a:ext>
            </a:extLst>
          </p:cNvPr>
          <p:cNvPicPr>
            <a:picLocks noChangeAspect="1"/>
          </p:cNvPicPr>
          <p:nvPr/>
        </p:nvPicPr>
        <p:blipFill rotWithShape="1">
          <a:blip r:embed="rId7">
            <a:clrChange>
              <a:clrFrom>
                <a:srgbClr val="F5F5F5"/>
              </a:clrFrom>
              <a:clrTo>
                <a:srgbClr val="F5F5F5">
                  <a:alpha val="0"/>
                </a:srgbClr>
              </a:clrTo>
            </a:clrChange>
          </a:blip>
          <a:srcRect l="4312" t="16731" r="26500" b="42663"/>
          <a:stretch/>
        </p:blipFill>
        <p:spPr>
          <a:xfrm>
            <a:off x="3217863" y="4640485"/>
            <a:ext cx="4188731" cy="1382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4079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p:txBody>
          <a:bodyPr/>
          <a:lstStyle/>
          <a:p>
            <a:r>
              <a:rPr lang="es-CO"/>
              <a:t>Investigación </a:t>
            </a:r>
          </a:p>
        </p:txBody>
      </p:sp>
      <p:sp>
        <p:nvSpPr>
          <p:cNvPr id="3" name="Marcador de contenido 2">
            <a:extLst>
              <a:ext uri="{FF2B5EF4-FFF2-40B4-BE49-F238E27FC236}">
                <a16:creationId xmlns:a16="http://schemas.microsoft.com/office/drawing/2014/main" id="{5B3BCC7A-4C86-4FE8-A832-C39073BFE24A}"/>
              </a:ext>
            </a:extLst>
          </p:cNvPr>
          <p:cNvSpPr>
            <a:spLocks noGrp="1"/>
          </p:cNvSpPr>
          <p:nvPr>
            <p:ph idx="1"/>
          </p:nvPr>
        </p:nvSpPr>
        <p:spPr>
          <a:xfrm>
            <a:off x="1143000" y="2181726"/>
            <a:ext cx="9906000" cy="3852252"/>
          </a:xfrm>
        </p:spPr>
        <p:txBody>
          <a:bodyPr/>
          <a:lstStyle/>
          <a:p>
            <a:r>
              <a:rPr lang="en-US"/>
              <a:t>RPA (Robotic Process Automatization)</a:t>
            </a:r>
          </a:p>
          <a:p>
            <a:r>
              <a:rPr lang="en-US"/>
              <a:t>BPMS Business Process Management Suite</a:t>
            </a:r>
          </a:p>
          <a:p>
            <a:r>
              <a:rPr lang="en-US"/>
              <a:t>ESB. Enterprise Service Bus, SOA (</a:t>
            </a:r>
            <a:r>
              <a:rPr lang="es-CO"/>
              <a:t>Arquitectura Orientada a Servicios</a:t>
            </a:r>
            <a:r>
              <a:rPr lang="en-US"/>
              <a:t>)</a:t>
            </a:r>
          </a:p>
          <a:p>
            <a:r>
              <a:rPr lang="en-US"/>
              <a:t>BI – Business Intelligent</a:t>
            </a:r>
          </a:p>
          <a:p>
            <a:r>
              <a:rPr lang="en-US"/>
              <a:t>Big Data</a:t>
            </a:r>
          </a:p>
          <a:p>
            <a:r>
              <a:rPr lang="en-US"/>
              <a:t>Blockchain</a:t>
            </a:r>
          </a:p>
          <a:p>
            <a:endParaRPr lang="en-US"/>
          </a:p>
        </p:txBody>
      </p:sp>
    </p:spTree>
    <p:extLst>
      <p:ext uri="{BB962C8B-B14F-4D97-AF65-F5344CB8AC3E}">
        <p14:creationId xmlns:p14="http://schemas.microsoft.com/office/powerpoint/2010/main" val="3568233997"/>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0</TotalTime>
  <Words>1192</Words>
  <Application>Microsoft Office PowerPoint</Application>
  <PresentationFormat>Widescreen</PresentationFormat>
  <Paragraphs>105</Paragraphs>
  <Slides>45</Slides>
  <Notes>0</Notes>
  <HiddenSlides>0</HiddenSlides>
  <MMClips>9</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AngleLinesVTI</vt:lpstr>
      <vt:lpstr>Resumen diplomado  LA CUARTA REVOLUCIÓN INDUSTRIAL DESDE EL INTERNET DE LAS COSAS</vt:lpstr>
      <vt:lpstr>Integrantes</vt:lpstr>
      <vt:lpstr>MODULO 1</vt:lpstr>
      <vt:lpstr>Componentes iot</vt:lpstr>
      <vt:lpstr>PowerPoint Presentation</vt:lpstr>
      <vt:lpstr>Reflexiones hacia el futuro</vt:lpstr>
      <vt:lpstr>BPM</vt:lpstr>
      <vt:lpstr>Programas</vt:lpstr>
      <vt:lpstr>Investigación </vt:lpstr>
      <vt:lpstr>MODULO 2</vt:lpstr>
      <vt:lpstr>PowerPoint Presentation</vt:lpstr>
      <vt:lpstr>PowerPoint Presentation</vt:lpstr>
      <vt:lpstr>PowerPoint Presentation</vt:lpstr>
      <vt:lpstr>PowerPoint Presentation</vt:lpstr>
      <vt:lpstr>PowerPoint Presentation</vt:lpstr>
      <vt:lpstr>PowerPoint Presentation</vt:lpstr>
      <vt:lpstr>MODULO 3</vt:lpstr>
      <vt:lpstr>PowerPoint Presentation</vt:lpstr>
      <vt:lpstr>MODULO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Proyecto PRACTICO</vt:lpstr>
      <vt:lpstr>ARBOL DE PROBLEMAS</vt:lpstr>
      <vt:lpstr>ARQUITECTURA DE LA AUTOMATIZACIÓN</vt:lpstr>
      <vt:lpstr>PowerPoint Presentation</vt:lpstr>
      <vt:lpstr>CIrcuito electrónico</vt:lpstr>
      <vt:lpstr>CREANDO LA BASE DE DATOS FIREBASE</vt:lpstr>
      <vt:lpstr>INSTALAndo librerias en arduino</vt:lpstr>
      <vt:lpstr>Escribiendo código en ESP8266</vt:lpstr>
      <vt:lpstr>Comunicando el esp8266 con google firebase</vt:lpstr>
      <vt:lpstr>Creando la app y configurandola con firebase</vt:lpstr>
      <vt:lpstr>PROgramando lo visual de la app</vt:lpstr>
      <vt:lpstr>PROGRAMANDO LA APP</vt:lpstr>
      <vt:lpstr>Comunicando la app con firebase</vt:lpstr>
      <vt:lpstr>Integrando el esp8266 con la app y google firebase</vt:lpstr>
      <vt:lpstr>USo y facturación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Resumen diplomado  LA CUARTA REVOLUCIÓN INDUSTRIAL DESDE EL INTERNET DE LAS COSAS</dc:title>
  <dc:creator>Sandra Milena Cortes Roa</dc:creator>
  <cp:lastModifiedBy>Sandra Milena Cortes Roa</cp:lastModifiedBy>
  <cp:revision>2</cp:revision>
  <dcterms:created xsi:type="dcterms:W3CDTF">2020-09-22T20:35:39Z</dcterms:created>
  <dcterms:modified xsi:type="dcterms:W3CDTF">2020-09-29T17:05:13Z</dcterms:modified>
</cp:coreProperties>
</file>